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15" r:id="rId2"/>
    <p:sldId id="459" r:id="rId3"/>
    <p:sldId id="501" r:id="rId4"/>
    <p:sldId id="515" r:id="rId5"/>
    <p:sldId id="516" r:id="rId6"/>
    <p:sldId id="506" r:id="rId7"/>
    <p:sldId id="537" r:id="rId8"/>
    <p:sldId id="539" r:id="rId9"/>
    <p:sldId id="541" r:id="rId10"/>
    <p:sldId id="542" r:id="rId11"/>
    <p:sldId id="543" r:id="rId12"/>
    <p:sldId id="540" r:id="rId13"/>
    <p:sldId id="544" r:id="rId14"/>
    <p:sldId id="545" r:id="rId15"/>
    <p:sldId id="546" r:id="rId16"/>
    <p:sldId id="547" r:id="rId17"/>
    <p:sldId id="548" r:id="rId18"/>
    <p:sldId id="549" r:id="rId19"/>
    <p:sldId id="550" r:id="rId20"/>
    <p:sldId id="551" r:id="rId21"/>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965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6" autoAdjust="0"/>
    <p:restoredTop sz="91313" autoAdjust="0"/>
  </p:normalViewPr>
  <p:slideViewPr>
    <p:cSldViewPr>
      <p:cViewPr varScale="1">
        <p:scale>
          <a:sx n="74" d="100"/>
          <a:sy n="74" d="100"/>
        </p:scale>
        <p:origin x="176" y="38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7/23/17</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19977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4954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12</a:t>
            </a:fld>
            <a:endParaRPr lang="en-US" dirty="0"/>
          </a:p>
        </p:txBody>
      </p:sp>
    </p:spTree>
    <p:extLst>
      <p:ext uri="{BB962C8B-B14F-4D97-AF65-F5344CB8AC3E}">
        <p14:creationId xmlns:p14="http://schemas.microsoft.com/office/powerpoint/2010/main" val="30633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15</a:t>
            </a:fld>
            <a:endParaRPr lang="en-US" dirty="0"/>
          </a:p>
        </p:txBody>
      </p:sp>
    </p:spTree>
    <p:extLst>
      <p:ext uri="{BB962C8B-B14F-4D97-AF65-F5344CB8AC3E}">
        <p14:creationId xmlns:p14="http://schemas.microsoft.com/office/powerpoint/2010/main" val="12828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17</a:t>
            </a:fld>
            <a:endParaRPr lang="en-US" dirty="0"/>
          </a:p>
        </p:txBody>
      </p:sp>
    </p:spTree>
    <p:extLst>
      <p:ext uri="{BB962C8B-B14F-4D97-AF65-F5344CB8AC3E}">
        <p14:creationId xmlns:p14="http://schemas.microsoft.com/office/powerpoint/2010/main" val="194800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18</a:t>
            </a:fld>
            <a:endParaRPr lang="en-US" dirty="0"/>
          </a:p>
        </p:txBody>
      </p:sp>
    </p:spTree>
    <p:extLst>
      <p:ext uri="{BB962C8B-B14F-4D97-AF65-F5344CB8AC3E}">
        <p14:creationId xmlns:p14="http://schemas.microsoft.com/office/powerpoint/2010/main" val="164228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20</a:t>
            </a:fld>
            <a:endParaRPr lang="en-US" dirty="0"/>
          </a:p>
        </p:txBody>
      </p:sp>
    </p:spTree>
    <p:extLst>
      <p:ext uri="{BB962C8B-B14F-4D97-AF65-F5344CB8AC3E}">
        <p14:creationId xmlns:p14="http://schemas.microsoft.com/office/powerpoint/2010/main" val="144863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830997"/>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smtClean="0">
                <a:solidFill>
                  <a:srgbClr val="FFFF66"/>
                </a:solidFill>
              </a:rPr>
              <a:t>Revelation 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762090"/>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300" baseline="30000" dirty="0">
                <a:solidFill>
                  <a:schemeClr val="bg1"/>
                </a:solidFill>
                <a:latin typeface="Comic Sans MS" charset="0"/>
                <a:ea typeface="Arial" charset="0"/>
                <a:cs typeface="Times New Roman" charset="0"/>
              </a:rPr>
              <a:t>Daniel 5:</a:t>
            </a:r>
            <a:r>
              <a:rPr lang="en-AU" sz="2300" b="1" baseline="30000" dirty="0">
                <a:solidFill>
                  <a:schemeClr val="bg1"/>
                </a:solidFill>
                <a:latin typeface="Comic Sans MS" charset="0"/>
                <a:ea typeface="Arial" charset="0"/>
                <a:cs typeface="Arial" charset="0"/>
              </a:rPr>
              <a:t>18 </a:t>
            </a:r>
            <a:r>
              <a:rPr lang="en-AU" sz="2300" dirty="0">
                <a:solidFill>
                  <a:schemeClr val="bg1"/>
                </a:solidFill>
                <a:latin typeface="Comic Sans MS" charset="0"/>
                <a:ea typeface="Arial" charset="0"/>
                <a:cs typeface="Times New Roman" charset="0"/>
              </a:rPr>
              <a:t>O king, the </a:t>
            </a:r>
            <a:r>
              <a:rPr lang="en-AU" sz="2300" u="sng" dirty="0">
                <a:solidFill>
                  <a:schemeClr val="bg1"/>
                </a:solidFill>
                <a:latin typeface="Comic Sans MS" charset="0"/>
                <a:ea typeface="Arial" charset="0"/>
                <a:cs typeface="Times New Roman" charset="0"/>
              </a:rPr>
              <a:t>Most High God</a:t>
            </a:r>
            <a:r>
              <a:rPr lang="en-AU" sz="2300" dirty="0">
                <a:solidFill>
                  <a:schemeClr val="bg1"/>
                </a:solidFill>
                <a:latin typeface="Comic Sans MS" charset="0"/>
                <a:ea typeface="Arial" charset="0"/>
                <a:cs typeface="Times New Roman" charset="0"/>
              </a:rPr>
              <a:t> gave Nebuchadnezzar your father kingship and greatness and glory and majesty.  </a:t>
            </a:r>
            <a:r>
              <a:rPr lang="en-AU" sz="2300" b="1" baseline="30000" dirty="0">
                <a:solidFill>
                  <a:schemeClr val="bg1"/>
                </a:solidFill>
                <a:latin typeface="Comic Sans MS" charset="0"/>
                <a:ea typeface="Arial" charset="0"/>
                <a:cs typeface="Arial" charset="0"/>
              </a:rPr>
              <a:t>19 </a:t>
            </a:r>
            <a:r>
              <a:rPr lang="en-AU" sz="2300" dirty="0">
                <a:solidFill>
                  <a:schemeClr val="bg1"/>
                </a:solidFill>
                <a:latin typeface="Comic Sans MS" charset="0"/>
                <a:ea typeface="Arial" charset="0"/>
                <a:cs typeface="Times New Roman" charset="0"/>
              </a:rPr>
              <a:t>And because of the greatness that he gave him, all peoples, nations, and languages trembled and feared before him.  Whom he would, he killed, and whom he would, he kept alive; whom he would, he raised up, and whom he would, he humbled.  </a:t>
            </a:r>
            <a:r>
              <a:rPr lang="en-AU" sz="2300" b="1" baseline="30000" dirty="0">
                <a:solidFill>
                  <a:schemeClr val="bg1"/>
                </a:solidFill>
                <a:latin typeface="Comic Sans MS" charset="0"/>
                <a:ea typeface="Arial" charset="0"/>
                <a:cs typeface="Arial" charset="0"/>
              </a:rPr>
              <a:t>20 </a:t>
            </a:r>
            <a:r>
              <a:rPr lang="en-AU" sz="2300" dirty="0">
                <a:solidFill>
                  <a:schemeClr val="bg1"/>
                </a:solidFill>
                <a:latin typeface="Comic Sans MS" charset="0"/>
                <a:ea typeface="Arial" charset="0"/>
                <a:cs typeface="Times New Roman" charset="0"/>
              </a:rPr>
              <a:t>But when </a:t>
            </a:r>
            <a:r>
              <a:rPr lang="en-AU" sz="2300" b="1" dirty="0">
                <a:solidFill>
                  <a:schemeClr val="bg1"/>
                </a:solidFill>
                <a:latin typeface="Comic Sans MS" charset="0"/>
                <a:ea typeface="Arial" charset="0"/>
                <a:cs typeface="Times New Roman" charset="0"/>
              </a:rPr>
              <a:t>his</a:t>
            </a:r>
            <a:r>
              <a:rPr lang="en-AU" sz="2300" dirty="0">
                <a:solidFill>
                  <a:schemeClr val="bg1"/>
                </a:solidFill>
                <a:latin typeface="Comic Sans MS" charset="0"/>
                <a:ea typeface="Arial" charset="0"/>
                <a:cs typeface="Times New Roman" charset="0"/>
              </a:rPr>
              <a:t> heart was lifted up and </a:t>
            </a:r>
            <a:r>
              <a:rPr lang="en-AU" sz="2300" b="1" dirty="0">
                <a:solidFill>
                  <a:schemeClr val="bg1"/>
                </a:solidFill>
                <a:latin typeface="Comic Sans MS" charset="0"/>
                <a:ea typeface="Arial" charset="0"/>
                <a:cs typeface="Times New Roman" charset="0"/>
              </a:rPr>
              <a:t>his</a:t>
            </a:r>
            <a:r>
              <a:rPr lang="en-AU" sz="2300" dirty="0">
                <a:solidFill>
                  <a:schemeClr val="bg1"/>
                </a:solidFill>
                <a:latin typeface="Comic Sans MS" charset="0"/>
                <a:ea typeface="Arial" charset="0"/>
                <a:cs typeface="Times New Roman" charset="0"/>
              </a:rPr>
              <a:t> spirit was hardened so that he dealt proudly, </a:t>
            </a:r>
            <a:r>
              <a:rPr lang="en-AU" sz="2300" u="sng" dirty="0">
                <a:solidFill>
                  <a:schemeClr val="bg1"/>
                </a:solidFill>
                <a:latin typeface="Comic Sans MS" charset="0"/>
                <a:ea typeface="Arial" charset="0"/>
                <a:cs typeface="Times New Roman" charset="0"/>
              </a:rPr>
              <a:t>he was brought down from his kingly throne, and his glory was taken from him.</a:t>
            </a:r>
            <a:r>
              <a:rPr lang="en-AU" sz="2300" dirty="0">
                <a:solidFill>
                  <a:schemeClr val="bg1"/>
                </a:solidFill>
                <a:latin typeface="Comic Sans MS" charset="0"/>
                <a:ea typeface="Arial" charset="0"/>
                <a:cs typeface="Times New Roman" charset="0"/>
              </a:rPr>
              <a:t>  </a:t>
            </a:r>
            <a:r>
              <a:rPr lang="en-AU" sz="2300" b="1" baseline="30000" dirty="0">
                <a:solidFill>
                  <a:schemeClr val="bg1"/>
                </a:solidFill>
                <a:latin typeface="Comic Sans MS" charset="0"/>
                <a:ea typeface="Arial" charset="0"/>
                <a:cs typeface="Arial" charset="0"/>
              </a:rPr>
              <a:t>21 </a:t>
            </a:r>
            <a:r>
              <a:rPr lang="en-AU" sz="2300" dirty="0">
                <a:solidFill>
                  <a:schemeClr val="bg1"/>
                </a:solidFill>
                <a:latin typeface="Comic Sans MS" charset="0"/>
                <a:ea typeface="Arial" charset="0"/>
                <a:cs typeface="Times New Roman" charset="0"/>
              </a:rPr>
              <a:t>He was driven from among the children of mankind, and his mind was made like that of a beast, and his dwelling was with the wild donkeys.  He was fed grass like an ox, and his body was wet with the dew of heaven, until he knew that the </a:t>
            </a:r>
            <a:r>
              <a:rPr lang="en-AU" sz="2300" b="1" u="sng" dirty="0">
                <a:solidFill>
                  <a:schemeClr val="bg1"/>
                </a:solidFill>
                <a:latin typeface="Comic Sans MS" charset="0"/>
                <a:ea typeface="Arial" charset="0"/>
                <a:cs typeface="Times New Roman" charset="0"/>
              </a:rPr>
              <a:t>Most High God</a:t>
            </a:r>
            <a:r>
              <a:rPr lang="en-AU" sz="2300" dirty="0">
                <a:solidFill>
                  <a:schemeClr val="bg1"/>
                </a:solidFill>
                <a:latin typeface="Comic Sans MS" charset="0"/>
                <a:ea typeface="Arial" charset="0"/>
                <a:cs typeface="Times New Roman" charset="0"/>
              </a:rPr>
              <a:t> rules the kingdom of mankind and sets over it whom he will. </a:t>
            </a:r>
            <a:endParaRPr lang="en-GB" sz="23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689940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3884910"/>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400" b="1" baseline="30000">
                <a:solidFill>
                  <a:schemeClr val="bg1"/>
                </a:solidFill>
                <a:latin typeface="Comic Sans MS" charset="0"/>
                <a:ea typeface="Arial" charset="0"/>
                <a:cs typeface="Arial" charset="0"/>
              </a:rPr>
              <a:t>22 </a:t>
            </a:r>
            <a:r>
              <a:rPr lang="en-AU" sz="2400">
                <a:solidFill>
                  <a:schemeClr val="bg1"/>
                </a:solidFill>
                <a:latin typeface="Comic Sans MS" charset="0"/>
                <a:ea typeface="Arial" charset="0"/>
                <a:cs typeface="Times New Roman" charset="0"/>
              </a:rPr>
              <a:t>And </a:t>
            </a:r>
            <a:r>
              <a:rPr lang="en-AU" sz="2400" b="1">
                <a:solidFill>
                  <a:schemeClr val="bg1"/>
                </a:solidFill>
                <a:latin typeface="Comic Sans MS" charset="0"/>
                <a:ea typeface="Arial" charset="0"/>
                <a:cs typeface="Times New Roman" charset="0"/>
              </a:rPr>
              <a:t>you</a:t>
            </a:r>
            <a:r>
              <a:rPr lang="en-AU" sz="2400">
                <a:solidFill>
                  <a:schemeClr val="bg1"/>
                </a:solidFill>
                <a:latin typeface="Comic Sans MS" charset="0"/>
                <a:ea typeface="Arial" charset="0"/>
                <a:cs typeface="Times New Roman" charset="0"/>
              </a:rPr>
              <a:t> his </a:t>
            </a:r>
            <a:r>
              <a:rPr lang="en-AU" sz="2400" b="1">
                <a:solidFill>
                  <a:schemeClr val="bg1"/>
                </a:solidFill>
                <a:latin typeface="Comic Sans MS" charset="0"/>
                <a:ea typeface="Arial" charset="0"/>
                <a:cs typeface="Times New Roman" charset="0"/>
              </a:rPr>
              <a:t>son</a:t>
            </a:r>
            <a:r>
              <a:rPr lang="en-AU" sz="2400">
                <a:solidFill>
                  <a:schemeClr val="bg1"/>
                </a:solidFill>
                <a:latin typeface="Comic Sans MS" charset="0"/>
                <a:ea typeface="Arial" charset="0"/>
                <a:cs typeface="Times New Roman" charset="0"/>
              </a:rPr>
              <a:t>, Belshazzar, have not humbled </a:t>
            </a:r>
            <a:r>
              <a:rPr lang="en-AU" sz="2400" b="1">
                <a:solidFill>
                  <a:schemeClr val="bg1"/>
                </a:solidFill>
                <a:latin typeface="Comic Sans MS" charset="0"/>
                <a:ea typeface="Arial" charset="0"/>
                <a:cs typeface="Times New Roman" charset="0"/>
              </a:rPr>
              <a:t>your</a:t>
            </a:r>
            <a:r>
              <a:rPr lang="en-AU" sz="2400">
                <a:solidFill>
                  <a:schemeClr val="bg1"/>
                </a:solidFill>
                <a:latin typeface="Comic Sans MS" charset="0"/>
                <a:ea typeface="Arial" charset="0"/>
                <a:cs typeface="Times New Roman" charset="0"/>
              </a:rPr>
              <a:t> heart, </a:t>
            </a:r>
            <a:r>
              <a:rPr lang="en-AU" sz="2400" u="sng">
                <a:solidFill>
                  <a:schemeClr val="bg1"/>
                </a:solidFill>
                <a:latin typeface="Comic Sans MS" charset="0"/>
                <a:ea typeface="Arial" charset="0"/>
                <a:cs typeface="Times New Roman" charset="0"/>
              </a:rPr>
              <a:t>though you knew all this</a:t>
            </a:r>
            <a:r>
              <a:rPr lang="en-AU" sz="2400">
                <a:solidFill>
                  <a:schemeClr val="bg1"/>
                </a:solidFill>
                <a:latin typeface="Comic Sans MS" charset="0"/>
                <a:ea typeface="Arial" charset="0"/>
                <a:cs typeface="Times New Roman" charset="0"/>
              </a:rPr>
              <a:t>, </a:t>
            </a:r>
            <a:r>
              <a:rPr lang="en-AU" sz="2400" b="1" baseline="30000">
                <a:solidFill>
                  <a:schemeClr val="bg1"/>
                </a:solidFill>
                <a:latin typeface="Comic Sans MS" charset="0"/>
                <a:ea typeface="Arial" charset="0"/>
                <a:cs typeface="Arial" charset="0"/>
              </a:rPr>
              <a:t>23 </a:t>
            </a:r>
            <a:r>
              <a:rPr lang="en-AU" sz="2400">
                <a:solidFill>
                  <a:schemeClr val="bg1"/>
                </a:solidFill>
                <a:latin typeface="Comic Sans MS" charset="0"/>
                <a:ea typeface="Arial" charset="0"/>
                <a:cs typeface="Times New Roman" charset="0"/>
              </a:rPr>
              <a:t>but you have lifted up </a:t>
            </a:r>
            <a:r>
              <a:rPr lang="en-AU" sz="2400" b="1">
                <a:solidFill>
                  <a:schemeClr val="bg1"/>
                </a:solidFill>
                <a:latin typeface="Comic Sans MS" charset="0"/>
                <a:ea typeface="Arial" charset="0"/>
                <a:cs typeface="Times New Roman" charset="0"/>
              </a:rPr>
              <a:t>yourself</a:t>
            </a:r>
            <a:r>
              <a:rPr lang="en-AU" sz="2400">
                <a:solidFill>
                  <a:schemeClr val="bg1"/>
                </a:solidFill>
                <a:latin typeface="Comic Sans MS" charset="0"/>
                <a:ea typeface="Arial" charset="0"/>
                <a:cs typeface="Times New Roman" charset="0"/>
              </a:rPr>
              <a:t> against the Lord of heaven.  </a:t>
            </a:r>
            <a:r>
              <a:rPr lang="en-AU" sz="2400" dirty="0">
                <a:solidFill>
                  <a:schemeClr val="bg1"/>
                </a:solidFill>
                <a:latin typeface="Comic Sans MS" charset="0"/>
                <a:ea typeface="Arial" charset="0"/>
                <a:cs typeface="Times New Roman" charset="0"/>
              </a:rPr>
              <a:t>And the vessels of his house have been brought in before you, and you and your lords, your wives, and your concubines have drunk wine from them.  And you have praised the gods of silver and gold, of bronze, iron, wood, and stone, which do </a:t>
            </a:r>
            <a:r>
              <a:rPr lang="en-AU" sz="2400" b="1" dirty="0">
                <a:solidFill>
                  <a:schemeClr val="bg1"/>
                </a:solidFill>
                <a:latin typeface="Comic Sans MS" charset="0"/>
                <a:ea typeface="Arial" charset="0"/>
                <a:cs typeface="Times New Roman" charset="0"/>
              </a:rPr>
              <a:t>not</a:t>
            </a:r>
            <a:r>
              <a:rPr lang="en-AU" sz="2400" dirty="0">
                <a:solidFill>
                  <a:schemeClr val="bg1"/>
                </a:solidFill>
                <a:latin typeface="Comic Sans MS" charset="0"/>
                <a:ea typeface="Arial" charset="0"/>
                <a:cs typeface="Times New Roman" charset="0"/>
              </a:rPr>
              <a:t> see or hear or know, but </a:t>
            </a:r>
            <a:r>
              <a:rPr lang="en-AU" sz="2400" u="sng" dirty="0">
                <a:solidFill>
                  <a:schemeClr val="bg1"/>
                </a:solidFill>
                <a:latin typeface="Comic Sans MS" charset="0"/>
                <a:ea typeface="Arial" charset="0"/>
                <a:cs typeface="Times New Roman" charset="0"/>
              </a:rPr>
              <a:t>the God in whose hand is your breath</a:t>
            </a:r>
            <a:r>
              <a:rPr lang="en-AU" sz="2400" dirty="0">
                <a:solidFill>
                  <a:schemeClr val="bg1"/>
                </a:solidFill>
                <a:latin typeface="Comic Sans MS" charset="0"/>
                <a:ea typeface="Arial" charset="0"/>
                <a:cs typeface="Times New Roman" charset="0"/>
              </a:rPr>
              <a:t>, and whose are all your ways, you have not honoured. </a:t>
            </a:r>
            <a:endParaRPr lang="en-GB" sz="23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82647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12" y="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Revelation Chapter 17</a:t>
            </a:r>
          </a:p>
        </p:txBody>
      </p:sp>
      <p:sp>
        <p:nvSpPr>
          <p:cNvPr id="15" name="TextBox 14"/>
          <p:cNvSpPr txBox="1"/>
          <p:nvPr/>
        </p:nvSpPr>
        <p:spPr>
          <a:xfrm>
            <a:off x="0" y="1057300"/>
            <a:ext cx="9114773" cy="769441"/>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The birth place of civilisation.</a:t>
            </a:r>
          </a:p>
          <a:p>
            <a:pPr marL="342900" indent="-342900">
              <a:buFont typeface="Arial" charset="0"/>
              <a:buChar char="•"/>
            </a:pPr>
            <a:r>
              <a:rPr lang="en-AU" sz="2200" spc="120" dirty="0" smtClean="0">
                <a:solidFill>
                  <a:schemeClr val="bg1"/>
                </a:solidFill>
                <a:latin typeface="Times New Roman"/>
                <a:cs typeface="Times New Roman"/>
              </a:rPr>
              <a:t>The centre of power, influence &amp; affluence</a:t>
            </a:r>
          </a:p>
        </p:txBody>
      </p:sp>
      <p:sp>
        <p:nvSpPr>
          <p:cNvPr id="11" name="TextBox 10"/>
          <p:cNvSpPr txBox="1"/>
          <p:nvPr/>
        </p:nvSpPr>
        <p:spPr>
          <a:xfrm>
            <a:off x="36612" y="393901"/>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The enemy of my enemy is </a:t>
            </a:r>
            <a:r>
              <a:rPr lang="en-US" sz="2300" b="1" u="sng" dirty="0" smtClean="0">
                <a:solidFill>
                  <a:srgbClr val="FFFF00"/>
                </a:solidFill>
                <a:latin typeface="Iowan Old Style Black"/>
                <a:cs typeface="Iowan Old Style Black"/>
              </a:rPr>
              <a:t>not</a:t>
            </a:r>
            <a:r>
              <a:rPr lang="en-US" sz="2300" dirty="0" smtClean="0">
                <a:solidFill>
                  <a:srgbClr val="FFFF00"/>
                </a:solidFill>
                <a:latin typeface="Iowan Old Style Black"/>
                <a:cs typeface="Iowan Old Style Black"/>
              </a:rPr>
              <a:t> my friend</a:t>
            </a:r>
          </a:p>
        </p:txBody>
      </p:sp>
      <p:sp>
        <p:nvSpPr>
          <p:cNvPr id="12" name="TextBox 11"/>
          <p:cNvSpPr txBox="1"/>
          <p:nvPr/>
        </p:nvSpPr>
        <p:spPr>
          <a:xfrm>
            <a:off x="0" y="769268"/>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8184" y="1777380"/>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61167" y="2134479"/>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8184" y="2517767"/>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403648" y="2120853"/>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69927" y="2120852"/>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338760" y="2130342"/>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88613" y="2148107"/>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72614" y="2517767"/>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6" name="TextBox 15"/>
          <p:cNvSpPr txBox="1"/>
          <p:nvPr/>
        </p:nvSpPr>
        <p:spPr>
          <a:xfrm>
            <a:off x="36612" y="3625763"/>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Tower of Babel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aimed to make a name for themselves and rise to God’s level</a:t>
            </a:r>
          </a:p>
        </p:txBody>
      </p:sp>
      <p:sp>
        <p:nvSpPr>
          <p:cNvPr id="17" name="TextBox 16"/>
          <p:cNvSpPr txBox="1"/>
          <p:nvPr/>
        </p:nvSpPr>
        <p:spPr>
          <a:xfrm>
            <a:off x="36612" y="3947129"/>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King Nebuchadnezzar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Set himself up as a God to be praised and worshipped</a:t>
            </a:r>
          </a:p>
        </p:txBody>
      </p:sp>
      <p:sp>
        <p:nvSpPr>
          <p:cNvPr id="18" name="Rectangle 17"/>
          <p:cNvSpPr/>
          <p:nvPr/>
        </p:nvSpPr>
        <p:spPr>
          <a:xfrm>
            <a:off x="5650529" y="1127115"/>
            <a:ext cx="3493471" cy="430887"/>
          </a:xfrm>
          <a:prstGeom prst="rect">
            <a:avLst/>
          </a:prstGeom>
        </p:spPr>
        <p:txBody>
          <a:bodyPr wrap="square">
            <a:spAutoFit/>
          </a:bodyPr>
          <a:lstStyle/>
          <a:p>
            <a:pPr marL="342900" lvl="0" indent="-342900">
              <a:buFont typeface="Arial" charset="0"/>
              <a:buChar char="•"/>
            </a:pPr>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
        <p:nvSpPr>
          <p:cNvPr id="19" name="TextBox 18"/>
          <p:cNvSpPr txBox="1"/>
          <p:nvPr/>
        </p:nvSpPr>
        <p:spPr>
          <a:xfrm>
            <a:off x="0" y="4369668"/>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Belshazzar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Lifted himself against God </a:t>
            </a:r>
            <a:r>
              <a:rPr lang="mr-IN" sz="2200" dirty="0" smtClean="0">
                <a:solidFill>
                  <a:schemeClr val="bg1"/>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(the writing on the wall)</a:t>
            </a:r>
          </a:p>
        </p:txBody>
      </p:sp>
    </p:spTree>
    <p:extLst>
      <p:ext uri="{BB962C8B-B14F-4D97-AF65-F5344CB8AC3E}">
        <p14:creationId xmlns:p14="http://schemas.microsoft.com/office/powerpoint/2010/main" val="126050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047536"/>
          </a:xfrm>
          <a:prstGeom prst="rect">
            <a:avLst/>
          </a:prstGeom>
          <a:noFill/>
          <a:ln w="9525">
            <a:noFill/>
            <a:miter lim="800000"/>
            <a:headEnd/>
            <a:tailEnd/>
          </a:ln>
        </p:spPr>
        <p:txBody>
          <a:bodyPr wrap="square">
            <a:prstTxWarp prst="textNoShape">
              <a:avLst/>
            </a:prstTxWarp>
            <a:spAutoFit/>
          </a:bodyPr>
          <a:lstStyle/>
          <a:p>
            <a:pPr marL="736600" indent="-609600">
              <a:spcBef>
                <a:spcPts val="1200"/>
              </a:spcBef>
              <a:spcAft>
                <a:spcPts val="0"/>
              </a:spcAft>
              <a:tabLst>
                <a:tab pos="127000" algn="r"/>
                <a:tab pos="254000" algn="l"/>
              </a:tabLst>
            </a:pPr>
            <a:r>
              <a:rPr lang="en-US" sz="2400" dirty="0" smtClean="0">
                <a:solidFill>
                  <a:schemeClr val="bg1"/>
                </a:solidFill>
                <a:latin typeface="Comic Sans MS" charset="0"/>
                <a:ea typeface="Arial" charset="0"/>
              </a:rPr>
              <a:t>Isaiah 47:</a:t>
            </a:r>
            <a:r>
              <a:rPr lang="en-US" sz="2400" dirty="0">
                <a:solidFill>
                  <a:schemeClr val="bg1"/>
                </a:solidFill>
                <a:latin typeface="Comic Sans MS" charset="0"/>
                <a:ea typeface="Arial" charset="0"/>
              </a:rPr>
              <a:t>	</a:t>
            </a:r>
            <a:endParaRPr lang="en-US" sz="2400" dirty="0" smtClean="0">
              <a:solidFill>
                <a:schemeClr val="bg1"/>
              </a:solidFill>
              <a:latin typeface="Comic Sans MS" charset="0"/>
              <a:ea typeface="Arial" charset="0"/>
            </a:endParaRPr>
          </a:p>
          <a:p>
            <a:pPr marL="736600" indent="-609600">
              <a:spcBef>
                <a:spcPts val="1200"/>
              </a:spcBef>
              <a:spcAft>
                <a:spcPts val="0"/>
              </a:spcAft>
              <a:tabLst>
                <a:tab pos="127000" algn="r"/>
                <a:tab pos="254000" algn="l"/>
              </a:tabLst>
            </a:pPr>
            <a:r>
              <a:rPr lang="en-US" sz="2400" b="1" baseline="30000" dirty="0" smtClean="0">
                <a:solidFill>
                  <a:schemeClr val="bg1"/>
                </a:solidFill>
                <a:latin typeface="Comic Sans MS" charset="0"/>
                <a:ea typeface="Arial" charset="0"/>
                <a:cs typeface="Arial" charset="0"/>
              </a:rPr>
              <a:t>8</a:t>
            </a:r>
            <a:r>
              <a:rPr lang="en-US" sz="2400" b="1" baseline="30000" dirty="0">
                <a:solidFill>
                  <a:schemeClr val="bg1"/>
                </a:solidFill>
                <a:latin typeface="Comic Sans MS" charset="0"/>
                <a:ea typeface="Arial" charset="0"/>
                <a:cs typeface="Arial" charset="0"/>
              </a:rPr>
              <a:t> </a:t>
            </a:r>
            <a:r>
              <a:rPr lang="en-US" sz="2400" dirty="0">
                <a:solidFill>
                  <a:schemeClr val="bg1"/>
                </a:solidFill>
                <a:latin typeface="Comic Sans MS" charset="0"/>
                <a:ea typeface="Arial" charset="0"/>
              </a:rPr>
              <a:t>	Now therefore hear this, you lover of pleasures,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who sit securely,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who say in your heart,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a:t>
            </a:r>
            <a:r>
              <a:rPr lang="en-US" sz="2400" b="1" dirty="0">
                <a:solidFill>
                  <a:schemeClr val="bg1"/>
                </a:solidFill>
                <a:latin typeface="Comic Sans MS" charset="0"/>
                <a:ea typeface="Arial" charset="0"/>
              </a:rPr>
              <a:t>I am</a:t>
            </a:r>
            <a:r>
              <a:rPr lang="en-US" sz="2400" dirty="0">
                <a:solidFill>
                  <a:schemeClr val="bg1"/>
                </a:solidFill>
                <a:latin typeface="Comic Sans MS" charset="0"/>
                <a:ea typeface="Arial" charset="0"/>
              </a:rPr>
              <a:t>, and there is no one besides me;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a:t>
            </a:r>
            <a:r>
              <a:rPr lang="en-US" sz="2400" b="1" dirty="0">
                <a:solidFill>
                  <a:schemeClr val="bg1"/>
                </a:solidFill>
                <a:latin typeface="Comic Sans MS" charset="0"/>
                <a:ea typeface="Arial" charset="0"/>
              </a:rPr>
              <a:t>I</a:t>
            </a:r>
            <a:r>
              <a:rPr lang="en-US" sz="2400" dirty="0">
                <a:solidFill>
                  <a:schemeClr val="bg1"/>
                </a:solidFill>
                <a:latin typeface="Comic Sans MS" charset="0"/>
                <a:ea typeface="Arial" charset="0"/>
              </a:rPr>
              <a:t> shall not sit as a widow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or know the loss of children”: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a:t>
            </a:r>
            <a:r>
              <a:rPr lang="en-US" sz="2400" b="1" baseline="30000" dirty="0">
                <a:solidFill>
                  <a:schemeClr val="bg1"/>
                </a:solidFill>
                <a:latin typeface="Comic Sans MS" charset="0"/>
                <a:ea typeface="Arial" charset="0"/>
                <a:cs typeface="Arial" charset="0"/>
              </a:rPr>
              <a:t>9 </a:t>
            </a:r>
            <a:r>
              <a:rPr lang="en-US" sz="2400" dirty="0">
                <a:solidFill>
                  <a:schemeClr val="bg1"/>
                </a:solidFill>
                <a:latin typeface="Comic Sans MS" charset="0"/>
                <a:ea typeface="Arial" charset="0"/>
              </a:rPr>
              <a:t>	These two things shall come to you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in a moment, in one day;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the loss of children and widowhood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shall come upon you in full measure,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in spite of your many sorceries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and the great power of your enchantments. </a:t>
            </a:r>
            <a:endParaRPr lang="en-GB" sz="2400" dirty="0">
              <a:solidFill>
                <a:schemeClr val="bg1"/>
              </a:solidFill>
              <a:effectLst/>
              <a:latin typeface="Times New Roman" charset="0"/>
              <a:ea typeface="Arial" charset="0"/>
            </a:endParaRPr>
          </a:p>
        </p:txBody>
      </p:sp>
    </p:spTree>
    <p:extLst>
      <p:ext uri="{BB962C8B-B14F-4D97-AF65-F5344CB8AC3E}">
        <p14:creationId xmlns:p14="http://schemas.microsoft.com/office/powerpoint/2010/main" val="78476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154984"/>
          </a:xfrm>
          <a:prstGeom prst="rect">
            <a:avLst/>
          </a:prstGeom>
          <a:noFill/>
          <a:ln w="9525">
            <a:noFill/>
            <a:miter lim="800000"/>
            <a:headEnd/>
            <a:tailEnd/>
          </a:ln>
        </p:spPr>
        <p:txBody>
          <a:bodyPr wrap="square">
            <a:prstTxWarp prst="textNoShape">
              <a:avLst/>
            </a:prstTxWarp>
            <a:spAutoFit/>
          </a:bodyPr>
          <a:lstStyle/>
          <a:p>
            <a:pPr marL="736600" indent="-609600">
              <a:spcBef>
                <a:spcPts val="1200"/>
              </a:spcBef>
              <a:spcAft>
                <a:spcPts val="0"/>
              </a:spcAft>
              <a:tabLst>
                <a:tab pos="127000" algn="r"/>
                <a:tab pos="254000" algn="l"/>
              </a:tabLst>
            </a:pPr>
            <a:r>
              <a:rPr lang="en-US" sz="2400">
                <a:solidFill>
                  <a:schemeClr val="bg1"/>
                </a:solidFill>
                <a:latin typeface="Comic Sans MS" charset="0"/>
                <a:ea typeface="Arial" charset="0"/>
              </a:rPr>
              <a:t>	</a:t>
            </a:r>
            <a:r>
              <a:rPr lang="en-US" sz="2400" b="1" baseline="30000">
                <a:solidFill>
                  <a:schemeClr val="bg1"/>
                </a:solidFill>
                <a:latin typeface="Comic Sans MS" charset="0"/>
                <a:ea typeface="Arial" charset="0"/>
                <a:cs typeface="Arial" charset="0"/>
              </a:rPr>
              <a:t>10 </a:t>
            </a:r>
            <a:r>
              <a:rPr lang="en-US" sz="2400">
                <a:solidFill>
                  <a:schemeClr val="bg1"/>
                </a:solidFill>
                <a:latin typeface="Comic Sans MS" charset="0"/>
                <a:ea typeface="Arial" charset="0"/>
              </a:rPr>
              <a:t>	You felt secure in your wickedness;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you said, “No one sees me”;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your wisdom and your knowledge led you astray,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and you said in your heart, </a:t>
            </a:r>
            <a:endParaRPr lang="en-GB" sz="2400" dirty="0">
              <a:solidFill>
                <a:schemeClr val="bg1"/>
              </a:solidFill>
              <a:latin typeface="Times New Roman" charset="0"/>
              <a:ea typeface="Arial" charset="0"/>
            </a:endParaRPr>
          </a:p>
          <a:p>
            <a:pPr marL="736600" indent="-203200">
              <a:spcAft>
                <a:spcPts val="0"/>
              </a:spcAft>
            </a:pPr>
            <a:r>
              <a:rPr lang="en-US" sz="2400" u="sng" dirty="0">
                <a:solidFill>
                  <a:schemeClr val="bg1"/>
                </a:solidFill>
                <a:latin typeface="Comic Sans MS" charset="0"/>
                <a:ea typeface="Arial" charset="0"/>
              </a:rPr>
              <a:t>“I am, and there is no one besides me.”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a:t>
            </a:r>
            <a:r>
              <a:rPr lang="en-US" sz="2400" b="1" baseline="30000" dirty="0">
                <a:solidFill>
                  <a:schemeClr val="bg1"/>
                </a:solidFill>
                <a:latin typeface="Comic Sans MS" charset="0"/>
                <a:ea typeface="Arial" charset="0"/>
                <a:cs typeface="Arial" charset="0"/>
              </a:rPr>
              <a:t>11 </a:t>
            </a:r>
            <a:r>
              <a:rPr lang="en-US" sz="2400" dirty="0">
                <a:solidFill>
                  <a:schemeClr val="bg1"/>
                </a:solidFill>
                <a:latin typeface="Comic Sans MS" charset="0"/>
                <a:ea typeface="Arial" charset="0"/>
              </a:rPr>
              <a:t>	But evil shall come upon you,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which you will not know how to charm away;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disaster shall fall upon you,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for which you will not be able to atone; </a:t>
            </a:r>
            <a:endParaRPr lang="en-GB" sz="2400" dirty="0">
              <a:solidFill>
                <a:schemeClr val="bg1"/>
              </a:solidFill>
              <a:latin typeface="Times New Roman" charset="0"/>
              <a:ea typeface="Arial" charset="0"/>
            </a:endParaRPr>
          </a:p>
          <a:p>
            <a:pPr marL="736600" indent="-609600">
              <a:spcAft>
                <a:spcPts val="0"/>
              </a:spcAft>
              <a:tabLst>
                <a:tab pos="127000" algn="r"/>
                <a:tab pos="254000" algn="l"/>
              </a:tabLst>
            </a:pPr>
            <a:r>
              <a:rPr lang="en-US" sz="2400" dirty="0">
                <a:solidFill>
                  <a:schemeClr val="bg1"/>
                </a:solidFill>
                <a:latin typeface="Comic Sans MS" charset="0"/>
                <a:ea typeface="Arial" charset="0"/>
              </a:rPr>
              <a:t>		and ruin shall come upon you suddenly, </a:t>
            </a:r>
            <a:endParaRPr lang="en-GB" sz="2400" dirty="0">
              <a:solidFill>
                <a:schemeClr val="bg1"/>
              </a:solidFill>
              <a:latin typeface="Times New Roman" charset="0"/>
              <a:ea typeface="Arial" charset="0"/>
            </a:endParaRPr>
          </a:p>
          <a:p>
            <a:pPr marL="736600" indent="-203200">
              <a:spcAft>
                <a:spcPts val="0"/>
              </a:spcAft>
            </a:pPr>
            <a:r>
              <a:rPr lang="en-US" sz="2400" dirty="0">
                <a:solidFill>
                  <a:schemeClr val="bg1"/>
                </a:solidFill>
                <a:latin typeface="Comic Sans MS" charset="0"/>
                <a:ea typeface="Arial" charset="0"/>
              </a:rPr>
              <a:t>of which you know nothing. </a:t>
            </a:r>
            <a:endParaRPr lang="en-GB" sz="2400" dirty="0">
              <a:solidFill>
                <a:schemeClr val="bg1"/>
              </a:solidFill>
              <a:effectLst/>
              <a:latin typeface="Times New Roman" charset="0"/>
              <a:ea typeface="Arial" charset="0"/>
            </a:endParaRPr>
          </a:p>
        </p:txBody>
      </p:sp>
    </p:spTree>
    <p:extLst>
      <p:ext uri="{BB962C8B-B14F-4D97-AF65-F5344CB8AC3E}">
        <p14:creationId xmlns:p14="http://schemas.microsoft.com/office/powerpoint/2010/main" val="40478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12" y="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Revelation Chapter 17</a:t>
            </a:r>
          </a:p>
        </p:txBody>
      </p:sp>
      <p:sp>
        <p:nvSpPr>
          <p:cNvPr id="15" name="TextBox 14"/>
          <p:cNvSpPr txBox="1"/>
          <p:nvPr/>
        </p:nvSpPr>
        <p:spPr>
          <a:xfrm>
            <a:off x="0" y="1057300"/>
            <a:ext cx="9114773" cy="769441"/>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The birth place of civilisation.</a:t>
            </a:r>
          </a:p>
          <a:p>
            <a:pPr marL="342900" indent="-342900">
              <a:buFont typeface="Arial" charset="0"/>
              <a:buChar char="•"/>
            </a:pPr>
            <a:r>
              <a:rPr lang="en-AU" sz="2200" spc="120" dirty="0" smtClean="0">
                <a:solidFill>
                  <a:schemeClr val="bg1"/>
                </a:solidFill>
                <a:latin typeface="Times New Roman"/>
                <a:cs typeface="Times New Roman"/>
              </a:rPr>
              <a:t>The centre of power, influence &amp; affluence</a:t>
            </a:r>
          </a:p>
        </p:txBody>
      </p:sp>
      <p:sp>
        <p:nvSpPr>
          <p:cNvPr id="11" name="TextBox 10"/>
          <p:cNvSpPr txBox="1"/>
          <p:nvPr/>
        </p:nvSpPr>
        <p:spPr>
          <a:xfrm>
            <a:off x="36612" y="393901"/>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The enemy of my enemy is </a:t>
            </a:r>
            <a:r>
              <a:rPr lang="en-US" sz="2300" b="1" u="sng" dirty="0" smtClean="0">
                <a:solidFill>
                  <a:srgbClr val="FFFF00"/>
                </a:solidFill>
                <a:latin typeface="Iowan Old Style Black"/>
                <a:cs typeface="Iowan Old Style Black"/>
              </a:rPr>
              <a:t>not</a:t>
            </a:r>
            <a:r>
              <a:rPr lang="en-US" sz="2300" dirty="0" smtClean="0">
                <a:solidFill>
                  <a:srgbClr val="FFFF00"/>
                </a:solidFill>
                <a:latin typeface="Iowan Old Style Black"/>
                <a:cs typeface="Iowan Old Style Black"/>
              </a:rPr>
              <a:t> my friend</a:t>
            </a:r>
          </a:p>
        </p:txBody>
      </p:sp>
      <p:sp>
        <p:nvSpPr>
          <p:cNvPr id="12" name="TextBox 11"/>
          <p:cNvSpPr txBox="1"/>
          <p:nvPr/>
        </p:nvSpPr>
        <p:spPr>
          <a:xfrm>
            <a:off x="0" y="769268"/>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8184" y="1777380"/>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61167" y="2134479"/>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8184" y="2517767"/>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403648" y="2120853"/>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69927" y="2120852"/>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338760" y="2130342"/>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88613" y="2148107"/>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72614" y="2517767"/>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6" name="TextBox 15"/>
          <p:cNvSpPr txBox="1"/>
          <p:nvPr/>
        </p:nvSpPr>
        <p:spPr>
          <a:xfrm>
            <a:off x="36612" y="3625763"/>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Tower of Babel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aimed to make a name for themselves and rise to God’s level</a:t>
            </a:r>
          </a:p>
        </p:txBody>
      </p:sp>
      <p:sp>
        <p:nvSpPr>
          <p:cNvPr id="17" name="TextBox 16"/>
          <p:cNvSpPr txBox="1"/>
          <p:nvPr/>
        </p:nvSpPr>
        <p:spPr>
          <a:xfrm>
            <a:off x="36612" y="3947129"/>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King Nebuchadnezzar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Set himself up as a God to be praised and worshipped</a:t>
            </a:r>
          </a:p>
        </p:txBody>
      </p:sp>
      <p:sp>
        <p:nvSpPr>
          <p:cNvPr id="18" name="Rectangle 17"/>
          <p:cNvSpPr/>
          <p:nvPr/>
        </p:nvSpPr>
        <p:spPr>
          <a:xfrm>
            <a:off x="5650529" y="1127115"/>
            <a:ext cx="3493471" cy="430887"/>
          </a:xfrm>
          <a:prstGeom prst="rect">
            <a:avLst/>
          </a:prstGeom>
        </p:spPr>
        <p:txBody>
          <a:bodyPr wrap="square">
            <a:spAutoFit/>
          </a:bodyPr>
          <a:lstStyle/>
          <a:p>
            <a:pPr marL="342900" lvl="0" indent="-342900">
              <a:buFont typeface="Arial" charset="0"/>
              <a:buChar char="•"/>
            </a:pPr>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
        <p:nvSpPr>
          <p:cNvPr id="19" name="TextBox 18"/>
          <p:cNvSpPr txBox="1"/>
          <p:nvPr/>
        </p:nvSpPr>
        <p:spPr>
          <a:xfrm>
            <a:off x="0" y="4369668"/>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Belshazzar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Lifted himself against God </a:t>
            </a:r>
            <a:r>
              <a:rPr lang="mr-IN" sz="2200" dirty="0" smtClean="0">
                <a:solidFill>
                  <a:schemeClr val="bg1"/>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(the writing on the wall)</a:t>
            </a:r>
          </a:p>
        </p:txBody>
      </p:sp>
      <p:sp>
        <p:nvSpPr>
          <p:cNvPr id="20" name="TextBox 19"/>
          <p:cNvSpPr txBox="1"/>
          <p:nvPr/>
        </p:nvSpPr>
        <p:spPr>
          <a:xfrm>
            <a:off x="1349075" y="4800971"/>
            <a:ext cx="583600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200" dirty="0" smtClean="0">
                <a:solidFill>
                  <a:sysClr val="windowText" lastClr="000000"/>
                </a:solidFill>
                <a:latin typeface="Times New Roman" charset="0"/>
                <a:ea typeface="Times New Roman" charset="0"/>
                <a:cs typeface="Times New Roman" charset="0"/>
              </a:rPr>
              <a:t>Represents the arrogance of </a:t>
            </a:r>
            <a:r>
              <a:rPr lang="en-AU" sz="2200" smtClean="0">
                <a:solidFill>
                  <a:sysClr val="windowText" lastClr="000000"/>
                </a:solidFill>
                <a:latin typeface="Times New Roman" charset="0"/>
                <a:ea typeface="Times New Roman" charset="0"/>
                <a:cs typeface="Times New Roman" charset="0"/>
              </a:rPr>
              <a:t>Godless Civilisation</a:t>
            </a:r>
            <a:endParaRPr lang="en-AU" sz="2200" dirty="0" smtClean="0">
              <a:solidFill>
                <a:sysClr val="windowText" lastClr="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81943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m the foot of Saddam Hussein's summer palace a Humvee is seen dri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670922" cy="568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3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12" y="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Revelation Chapter 17</a:t>
            </a:r>
          </a:p>
        </p:txBody>
      </p:sp>
      <p:sp>
        <p:nvSpPr>
          <p:cNvPr id="11" name="TextBox 10"/>
          <p:cNvSpPr txBox="1"/>
          <p:nvPr/>
        </p:nvSpPr>
        <p:spPr>
          <a:xfrm>
            <a:off x="36612" y="393901"/>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The enemy of my enemy is </a:t>
            </a:r>
            <a:r>
              <a:rPr lang="en-US" sz="2300" b="1" u="sng" dirty="0" smtClean="0">
                <a:solidFill>
                  <a:srgbClr val="FFFF00"/>
                </a:solidFill>
                <a:latin typeface="Iowan Old Style Black"/>
                <a:cs typeface="Iowan Old Style Black"/>
              </a:rPr>
              <a:t>not</a:t>
            </a:r>
            <a:r>
              <a:rPr lang="en-US" sz="2300" dirty="0" smtClean="0">
                <a:solidFill>
                  <a:srgbClr val="FFFF00"/>
                </a:solidFill>
                <a:latin typeface="Iowan Old Style Black"/>
                <a:cs typeface="Iowan Old Style Black"/>
              </a:rPr>
              <a:t> my friend</a:t>
            </a:r>
          </a:p>
        </p:txBody>
      </p:sp>
      <p:sp>
        <p:nvSpPr>
          <p:cNvPr id="12" name="TextBox 11"/>
          <p:cNvSpPr txBox="1"/>
          <p:nvPr/>
        </p:nvSpPr>
        <p:spPr>
          <a:xfrm>
            <a:off x="0" y="769268"/>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0" y="1433092"/>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52983" y="1790191"/>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0" y="2173479"/>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395464" y="1776565"/>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61743" y="1776564"/>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330576" y="1786054"/>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80429" y="1803819"/>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64430" y="2173479"/>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8" name="Rectangle 17"/>
          <p:cNvSpPr/>
          <p:nvPr/>
        </p:nvSpPr>
        <p:spPr>
          <a:xfrm>
            <a:off x="5650529" y="1127115"/>
            <a:ext cx="3493471" cy="430887"/>
          </a:xfrm>
          <a:prstGeom prst="rect">
            <a:avLst/>
          </a:prstGeom>
        </p:spPr>
        <p:txBody>
          <a:bodyPr wrap="square">
            <a:spAutoFit/>
          </a:bodyPr>
          <a:lstStyle/>
          <a:p>
            <a:pPr marL="342900" lvl="0" indent="-342900">
              <a:buFont typeface="Arial" charset="0"/>
              <a:buChar char="•"/>
            </a:pPr>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
        <p:nvSpPr>
          <p:cNvPr id="20" name="TextBox 19"/>
          <p:cNvSpPr txBox="1"/>
          <p:nvPr/>
        </p:nvSpPr>
        <p:spPr>
          <a:xfrm>
            <a:off x="467544" y="3281475"/>
            <a:ext cx="801664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200" dirty="0" smtClean="0">
                <a:solidFill>
                  <a:sysClr val="windowText" lastClr="000000"/>
                </a:solidFill>
                <a:latin typeface="Times New Roman" charset="0"/>
                <a:ea typeface="Times New Roman" charset="0"/>
                <a:cs typeface="Times New Roman" charset="0"/>
              </a:rPr>
              <a:t>Represents the arrogance of Godless Civilisation &amp; all its worst traits</a:t>
            </a:r>
          </a:p>
        </p:txBody>
      </p:sp>
      <p:sp>
        <p:nvSpPr>
          <p:cNvPr id="21" name="TextBox 20"/>
          <p:cNvSpPr txBox="1"/>
          <p:nvPr/>
        </p:nvSpPr>
        <p:spPr>
          <a:xfrm>
            <a:off x="14213" y="3735446"/>
            <a:ext cx="9078162" cy="800219"/>
          </a:xfrm>
          <a:prstGeom prst="rect">
            <a:avLst/>
          </a:prstGeom>
          <a:noFill/>
        </p:spPr>
        <p:txBody>
          <a:bodyPr wrap="square" rtlCol="0">
            <a:spAutoFit/>
          </a:bodyPr>
          <a:lstStyle/>
          <a:p>
            <a:pPr algn="ctr"/>
            <a:r>
              <a:rPr lang="en-AU" sz="2300" dirty="0" smtClean="0">
                <a:solidFill>
                  <a:srgbClr val="FFFF00"/>
                </a:solidFill>
                <a:latin typeface="Times New Roman" charset="0"/>
                <a:ea typeface="Times New Roman" charset="0"/>
                <a:cs typeface="Times New Roman" charset="0"/>
              </a:rPr>
              <a:t>Babylon is a symbol of anywhere where the greed, luxury and arrogance of world trade is expressed</a:t>
            </a:r>
          </a:p>
        </p:txBody>
      </p:sp>
      <p:sp>
        <p:nvSpPr>
          <p:cNvPr id="22" name="TextBox 21"/>
          <p:cNvSpPr txBox="1"/>
          <p:nvPr/>
        </p:nvSpPr>
        <p:spPr>
          <a:xfrm>
            <a:off x="26508" y="4549621"/>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Living in Babylon:</a:t>
            </a:r>
          </a:p>
        </p:txBody>
      </p:sp>
      <p:sp>
        <p:nvSpPr>
          <p:cNvPr id="23" name="TextBox 22"/>
          <p:cNvSpPr txBox="1"/>
          <p:nvPr/>
        </p:nvSpPr>
        <p:spPr>
          <a:xfrm>
            <a:off x="2349079" y="4595787"/>
            <a:ext cx="6805445" cy="769441"/>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As a good little Babylonian??? </a:t>
            </a:r>
            <a:br>
              <a:rPr lang="en-AU" sz="2200" spc="120" dirty="0" smtClean="0">
                <a:solidFill>
                  <a:schemeClr val="bg1"/>
                </a:solidFill>
                <a:latin typeface="Times New Roman"/>
                <a:cs typeface="Times New Roman"/>
              </a:rPr>
            </a:br>
            <a:r>
              <a:rPr lang="en-AU" sz="2200" spc="120" dirty="0" smtClean="0">
                <a:solidFill>
                  <a:schemeClr val="bg1"/>
                </a:solidFill>
                <a:latin typeface="Times New Roman"/>
                <a:cs typeface="Times New Roman"/>
              </a:rPr>
              <a:t>(going along with our godless neighbours);  or</a:t>
            </a:r>
          </a:p>
        </p:txBody>
      </p:sp>
      <p:sp>
        <p:nvSpPr>
          <p:cNvPr id="24" name="TextBox 23"/>
          <p:cNvSpPr txBox="1"/>
          <p:nvPr/>
        </p:nvSpPr>
        <p:spPr>
          <a:xfrm>
            <a:off x="26508" y="5272491"/>
            <a:ext cx="9121124"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As a disciple of Jesus (living counter to our culture)</a:t>
            </a:r>
          </a:p>
        </p:txBody>
      </p:sp>
    </p:spTree>
    <p:extLst>
      <p:ext uri="{BB962C8B-B14F-4D97-AF65-F5344CB8AC3E}">
        <p14:creationId xmlns:p14="http://schemas.microsoft.com/office/powerpoint/2010/main" val="14127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86" y="0"/>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33476" y="407968"/>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4335" y="1170450"/>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48648" y="1553738"/>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346816" y="1156824"/>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13095" y="1156823"/>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281928" y="1166313"/>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31781" y="1184078"/>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15782" y="1553738"/>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8" name="Rectangle 17"/>
          <p:cNvSpPr/>
          <p:nvPr/>
        </p:nvSpPr>
        <p:spPr>
          <a:xfrm>
            <a:off x="6320869" y="37791"/>
            <a:ext cx="2833655" cy="430887"/>
          </a:xfrm>
          <a:prstGeom prst="rect">
            <a:avLst/>
          </a:prstGeom>
        </p:spPr>
        <p:txBody>
          <a:bodyPr wrap="square">
            <a:spAutoFit/>
          </a:bodyPr>
          <a:lstStyle/>
          <a:p>
            <a:pPr lvl="0"/>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
        <p:nvSpPr>
          <p:cNvPr id="20" name="TextBox 19"/>
          <p:cNvSpPr txBox="1"/>
          <p:nvPr/>
        </p:nvSpPr>
        <p:spPr>
          <a:xfrm>
            <a:off x="755576" y="835124"/>
            <a:ext cx="801664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200" dirty="0" smtClean="0">
                <a:solidFill>
                  <a:sysClr val="windowText" lastClr="000000"/>
                </a:solidFill>
                <a:latin typeface="Times New Roman" charset="0"/>
                <a:ea typeface="Times New Roman" charset="0"/>
                <a:cs typeface="Times New Roman" charset="0"/>
              </a:rPr>
              <a:t>Represents the arrogance of Godless Civilisation &amp; all its worst traits</a:t>
            </a:r>
          </a:p>
        </p:txBody>
      </p:sp>
      <p:sp>
        <p:nvSpPr>
          <p:cNvPr id="22" name="TextBox 21"/>
          <p:cNvSpPr txBox="1"/>
          <p:nvPr/>
        </p:nvSpPr>
        <p:spPr>
          <a:xfrm>
            <a:off x="-48648" y="2503185"/>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What’s wrong with living as a Babylonian?</a:t>
            </a:r>
          </a:p>
        </p:txBody>
      </p:sp>
      <p:sp>
        <p:nvSpPr>
          <p:cNvPr id="24" name="TextBox 23"/>
          <p:cNvSpPr txBox="1"/>
          <p:nvPr/>
        </p:nvSpPr>
        <p:spPr>
          <a:xfrm>
            <a:off x="-16586" y="2864296"/>
            <a:ext cx="9121124" cy="1446550"/>
          </a:xfrm>
          <a:prstGeom prst="rect">
            <a:avLst/>
          </a:prstGeom>
          <a:noFill/>
        </p:spPr>
        <p:txBody>
          <a:bodyPr wrap="square" rtlCol="0">
            <a:spAutoFit/>
          </a:bodyPr>
          <a:lstStyle/>
          <a:p>
            <a:pPr marL="457200" indent="-457200">
              <a:buFont typeface="+mj-lt"/>
              <a:buAutoNum type="arabicPeriod"/>
            </a:pPr>
            <a:r>
              <a:rPr lang="en-AU" sz="2200" spc="120" dirty="0" smtClean="0">
                <a:solidFill>
                  <a:schemeClr val="bg1"/>
                </a:solidFill>
                <a:latin typeface="Times New Roman"/>
                <a:cs typeface="Times New Roman"/>
              </a:rPr>
              <a:t>Babylon is a society that rejects God</a:t>
            </a:r>
          </a:p>
          <a:p>
            <a:pPr marL="457200" indent="-457200">
              <a:buFont typeface="+mj-lt"/>
              <a:buAutoNum type="arabicPeriod"/>
            </a:pPr>
            <a:r>
              <a:rPr lang="en-AU" sz="2200" spc="120" dirty="0" smtClean="0">
                <a:solidFill>
                  <a:schemeClr val="bg1"/>
                </a:solidFill>
                <a:latin typeface="Times New Roman"/>
                <a:cs typeface="Times New Roman"/>
              </a:rPr>
              <a:t>Elevate themselves to the place of God (narcissists, hedonists)</a:t>
            </a:r>
          </a:p>
          <a:p>
            <a:pPr marL="457200" indent="-457200">
              <a:buFont typeface="+mj-lt"/>
              <a:buAutoNum type="arabicPeriod"/>
            </a:pPr>
            <a:r>
              <a:rPr lang="en-AU" sz="2200" spc="120" dirty="0" smtClean="0">
                <a:solidFill>
                  <a:schemeClr val="bg1"/>
                </a:solidFill>
                <a:latin typeface="Times New Roman"/>
                <a:cs typeface="Times New Roman"/>
              </a:rPr>
              <a:t>As civilisation rejects God, it rejects His Law</a:t>
            </a:r>
          </a:p>
          <a:p>
            <a:pPr marL="457200" indent="-457200">
              <a:buFont typeface="+mj-lt"/>
              <a:buAutoNum type="arabicPeriod"/>
            </a:pPr>
            <a:r>
              <a:rPr lang="en-AU" sz="2200" spc="120" dirty="0" smtClean="0">
                <a:solidFill>
                  <a:schemeClr val="bg1"/>
                </a:solidFill>
                <a:latin typeface="Times New Roman"/>
                <a:cs typeface="Times New Roman"/>
              </a:rPr>
              <a:t>Babylon tramples the world’s poor &amp; takes advantage of the </a:t>
            </a:r>
            <a:r>
              <a:rPr lang="en-AU" sz="2200" spc="120" dirty="0" smtClean="0">
                <a:solidFill>
                  <a:schemeClr val="bg1"/>
                </a:solidFill>
                <a:latin typeface="Times New Roman"/>
                <a:cs typeface="Times New Roman"/>
              </a:rPr>
              <a:t>weak</a:t>
            </a:r>
            <a:endParaRPr lang="en-AU" sz="2200" spc="120" dirty="0" smtClean="0">
              <a:solidFill>
                <a:schemeClr val="bg1"/>
              </a:solidFill>
              <a:latin typeface="Times New Roman"/>
              <a:cs typeface="Times New Roman"/>
            </a:endParaRPr>
          </a:p>
        </p:txBody>
      </p:sp>
    </p:spTree>
    <p:extLst>
      <p:ext uri="{BB962C8B-B14F-4D97-AF65-F5344CB8AC3E}">
        <p14:creationId xmlns:p14="http://schemas.microsoft.com/office/powerpoint/2010/main" val="19315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4858178" cy="5715000"/>
          </a:xfrm>
          <a:prstGeom prst="rect">
            <a:avLst/>
          </a:prstGeom>
        </p:spPr>
      </p:pic>
    </p:spTree>
    <p:extLst>
      <p:ext uri="{BB962C8B-B14F-4D97-AF65-F5344CB8AC3E}">
        <p14:creationId xmlns:p14="http://schemas.microsoft.com/office/powerpoint/2010/main" val="25579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116850"/>
          </a:xfrm>
          <a:prstGeom prst="rect">
            <a:avLst/>
          </a:prstGeom>
          <a:noFill/>
          <a:ln w="9525">
            <a:noFill/>
            <a:miter lim="800000"/>
            <a:headEnd/>
            <a:tailEnd/>
          </a:ln>
        </p:spPr>
        <p:txBody>
          <a:bodyPr wrap="square">
            <a:prstTxWarp prst="textNoShape">
              <a:avLst/>
            </a:prstTxWarp>
            <a:spAutoFit/>
          </a:bodyPr>
          <a:lstStyle/>
          <a:p>
            <a:pPr>
              <a:lnSpc>
                <a:spcPct val="115000"/>
              </a:lnSpc>
              <a:spcAft>
                <a:spcPts val="0"/>
              </a:spcAft>
            </a:pPr>
            <a:r>
              <a:rPr lang="en-AU" sz="2600" b="1" dirty="0">
                <a:solidFill>
                  <a:schemeClr val="bg1"/>
                </a:solidFill>
                <a:latin typeface="Times New Roman" charset="0"/>
                <a:ea typeface="Times New Roman" charset="0"/>
                <a:cs typeface="Times New Roman" charset="0"/>
              </a:rPr>
              <a:t>17 </a:t>
            </a:r>
            <a:r>
              <a:rPr lang="en-AU" sz="2600" dirty="0">
                <a:solidFill>
                  <a:schemeClr val="bg1"/>
                </a:solidFill>
                <a:latin typeface="Times New Roman" charset="0"/>
                <a:ea typeface="Times New Roman" charset="0"/>
                <a:cs typeface="Times New Roman" charset="0"/>
              </a:rPr>
              <a:t>Then one of the seven angels who had the seven bowls came and said to me, “Come, I will show you the judgment of the great prostitute who is seated on many waters, </a:t>
            </a:r>
            <a:r>
              <a:rPr lang="en-AU" sz="2600" b="1" baseline="30000" dirty="0">
                <a:solidFill>
                  <a:schemeClr val="bg1"/>
                </a:solidFill>
                <a:latin typeface="Times New Roman" charset="0"/>
                <a:ea typeface="Times New Roman" charset="0"/>
                <a:cs typeface="Times New Roman" charset="0"/>
              </a:rPr>
              <a:t>2 </a:t>
            </a:r>
            <a:r>
              <a:rPr lang="en-AU" sz="2600" dirty="0">
                <a:solidFill>
                  <a:schemeClr val="bg1"/>
                </a:solidFill>
                <a:latin typeface="Times New Roman" charset="0"/>
                <a:ea typeface="Times New Roman" charset="0"/>
                <a:cs typeface="Times New Roman" charset="0"/>
              </a:rPr>
              <a:t>with whom the kings of the earth have committed sexual immorality, and with the wine of whose sexual immorality the dwellers on earth have become drunk.”  </a:t>
            </a:r>
            <a:r>
              <a:rPr lang="en-AU" sz="2600" b="1" baseline="30000" dirty="0">
                <a:solidFill>
                  <a:schemeClr val="bg1"/>
                </a:solidFill>
                <a:latin typeface="Times New Roman" charset="0"/>
                <a:ea typeface="Times New Roman" charset="0"/>
                <a:cs typeface="Times New Roman" charset="0"/>
              </a:rPr>
              <a:t>3 </a:t>
            </a:r>
            <a:r>
              <a:rPr lang="en-AU" sz="2600" dirty="0">
                <a:solidFill>
                  <a:schemeClr val="bg1"/>
                </a:solidFill>
                <a:latin typeface="Times New Roman" charset="0"/>
                <a:ea typeface="Times New Roman" charset="0"/>
                <a:cs typeface="Times New Roman" charset="0"/>
              </a:rPr>
              <a:t>And he carried me away in the Spirit into a wilderness, and I saw a woman sitting on a scarlet beast that was full of blasphemous names, and it had seven heads and ten horns.  </a:t>
            </a:r>
            <a:r>
              <a:rPr lang="en-AU" sz="2600" b="1" baseline="30000" dirty="0">
                <a:solidFill>
                  <a:schemeClr val="bg1"/>
                </a:solidFill>
                <a:latin typeface="Times New Roman" charset="0"/>
                <a:ea typeface="Times New Roman" charset="0"/>
                <a:cs typeface="Times New Roman" charset="0"/>
              </a:rPr>
              <a:t>4 </a:t>
            </a:r>
            <a:r>
              <a:rPr lang="en-AU" sz="2600" dirty="0">
                <a:solidFill>
                  <a:schemeClr val="bg1"/>
                </a:solidFill>
                <a:latin typeface="Times New Roman" charset="0"/>
                <a:ea typeface="Times New Roman" charset="0"/>
                <a:cs typeface="Times New Roman" charset="0"/>
              </a:rPr>
              <a:t>The woman was arrayed in purple and scarlet, and adorned with gold and jewels and pearls, holding in her hand a golden cup full of abominations and the impurities of her sexual immorality.  </a:t>
            </a:r>
            <a:endParaRPr lang="en-GB" sz="2600" dirty="0">
              <a:solidFill>
                <a:schemeClr val="bg1"/>
              </a:solidFill>
              <a:effectLst/>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86" y="0"/>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33476" y="407968"/>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4335" y="1170450"/>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48648" y="1553738"/>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346816" y="1156824"/>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13095" y="1156823"/>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281928" y="1166313"/>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31781" y="1184078"/>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15782" y="1553738"/>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8" name="Rectangle 17"/>
          <p:cNvSpPr/>
          <p:nvPr/>
        </p:nvSpPr>
        <p:spPr>
          <a:xfrm>
            <a:off x="6320869" y="37791"/>
            <a:ext cx="2833655" cy="430887"/>
          </a:xfrm>
          <a:prstGeom prst="rect">
            <a:avLst/>
          </a:prstGeom>
        </p:spPr>
        <p:txBody>
          <a:bodyPr wrap="square">
            <a:spAutoFit/>
          </a:bodyPr>
          <a:lstStyle/>
          <a:p>
            <a:pPr lvl="0"/>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
        <p:nvSpPr>
          <p:cNvPr id="20" name="TextBox 19"/>
          <p:cNvSpPr txBox="1"/>
          <p:nvPr/>
        </p:nvSpPr>
        <p:spPr>
          <a:xfrm>
            <a:off x="755576" y="835124"/>
            <a:ext cx="801664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2200" dirty="0" smtClean="0">
                <a:solidFill>
                  <a:sysClr val="windowText" lastClr="000000"/>
                </a:solidFill>
                <a:latin typeface="Times New Roman" charset="0"/>
                <a:ea typeface="Times New Roman" charset="0"/>
                <a:cs typeface="Times New Roman" charset="0"/>
              </a:rPr>
              <a:t>Represents the arrogance of Godless Civilisation &amp; all its worst traits</a:t>
            </a:r>
          </a:p>
        </p:txBody>
      </p:sp>
      <p:sp>
        <p:nvSpPr>
          <p:cNvPr id="22" name="TextBox 21"/>
          <p:cNvSpPr txBox="1"/>
          <p:nvPr/>
        </p:nvSpPr>
        <p:spPr>
          <a:xfrm>
            <a:off x="-48648" y="2503185"/>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What’s wrong with living as a Babylonian?</a:t>
            </a:r>
          </a:p>
        </p:txBody>
      </p:sp>
      <p:sp>
        <p:nvSpPr>
          <p:cNvPr id="24" name="TextBox 23"/>
          <p:cNvSpPr txBox="1"/>
          <p:nvPr/>
        </p:nvSpPr>
        <p:spPr>
          <a:xfrm>
            <a:off x="-16586" y="2864296"/>
            <a:ext cx="9121124" cy="2800767"/>
          </a:xfrm>
          <a:prstGeom prst="rect">
            <a:avLst/>
          </a:prstGeom>
          <a:noFill/>
        </p:spPr>
        <p:txBody>
          <a:bodyPr wrap="square" rtlCol="0">
            <a:spAutoFit/>
          </a:bodyPr>
          <a:lstStyle/>
          <a:p>
            <a:pPr marL="457200" indent="-457200">
              <a:buFont typeface="+mj-lt"/>
              <a:buAutoNum type="arabicPeriod"/>
            </a:pPr>
            <a:r>
              <a:rPr lang="en-AU" sz="2200" spc="120" dirty="0" smtClean="0">
                <a:solidFill>
                  <a:schemeClr val="bg1"/>
                </a:solidFill>
                <a:latin typeface="Times New Roman"/>
                <a:cs typeface="Times New Roman"/>
              </a:rPr>
              <a:t>Babylon is a society that rejects God</a:t>
            </a:r>
          </a:p>
          <a:p>
            <a:pPr marL="457200" indent="-457200">
              <a:buFont typeface="+mj-lt"/>
              <a:buAutoNum type="arabicPeriod"/>
            </a:pPr>
            <a:r>
              <a:rPr lang="en-AU" sz="2200" spc="120" dirty="0" smtClean="0">
                <a:solidFill>
                  <a:schemeClr val="bg1"/>
                </a:solidFill>
                <a:latin typeface="Times New Roman"/>
                <a:cs typeface="Times New Roman"/>
              </a:rPr>
              <a:t>Elevate themselves to the place of God (narcissists, hedonists)</a:t>
            </a:r>
          </a:p>
          <a:p>
            <a:pPr marL="457200" indent="-457200">
              <a:buFont typeface="+mj-lt"/>
              <a:buAutoNum type="arabicPeriod"/>
            </a:pPr>
            <a:r>
              <a:rPr lang="en-AU" sz="2200" spc="120" dirty="0" smtClean="0">
                <a:solidFill>
                  <a:schemeClr val="bg1"/>
                </a:solidFill>
                <a:latin typeface="Times New Roman"/>
                <a:cs typeface="Times New Roman"/>
              </a:rPr>
              <a:t>As civilisation rejects God, it rejects His Law</a:t>
            </a:r>
          </a:p>
          <a:p>
            <a:pPr marL="457200" indent="-457200">
              <a:buFont typeface="+mj-lt"/>
              <a:buAutoNum type="arabicPeriod"/>
            </a:pPr>
            <a:r>
              <a:rPr lang="en-AU" sz="2200" spc="120" dirty="0" smtClean="0">
                <a:solidFill>
                  <a:schemeClr val="bg1"/>
                </a:solidFill>
                <a:latin typeface="Times New Roman"/>
                <a:cs typeface="Times New Roman"/>
              </a:rPr>
              <a:t>Babylon tramples the world’s poor &amp; takes advantage of the weak</a:t>
            </a:r>
          </a:p>
          <a:p>
            <a:pPr marL="457200" indent="-457200">
              <a:buFont typeface="+mj-lt"/>
              <a:buAutoNum type="arabicPeriod"/>
            </a:pPr>
            <a:r>
              <a:rPr lang="en-AU" sz="2200" spc="120" dirty="0" smtClean="0">
                <a:solidFill>
                  <a:schemeClr val="bg1"/>
                </a:solidFill>
                <a:latin typeface="Times New Roman"/>
                <a:cs typeface="Times New Roman"/>
              </a:rPr>
              <a:t>Babylon persecutes the disciple of Jesus who live counter to the culture.  </a:t>
            </a:r>
            <a:br>
              <a:rPr lang="en-AU" sz="2200" spc="120" dirty="0" smtClean="0">
                <a:solidFill>
                  <a:schemeClr val="bg1"/>
                </a:solidFill>
                <a:latin typeface="Times New Roman"/>
                <a:cs typeface="Times New Roman"/>
              </a:rPr>
            </a:br>
            <a:r>
              <a:rPr lang="en-AU" sz="2200" spc="120" dirty="0" smtClean="0">
                <a:solidFill>
                  <a:schemeClr val="bg1"/>
                </a:solidFill>
                <a:latin typeface="Times New Roman"/>
                <a:cs typeface="Times New Roman"/>
              </a:rPr>
              <a:t>They preach to the Godless and the arrogant to repent, for there is a God higher than them, to whom they must give an account.</a:t>
            </a:r>
          </a:p>
        </p:txBody>
      </p:sp>
    </p:spTree>
    <p:extLst>
      <p:ext uri="{BB962C8B-B14F-4D97-AF65-F5344CB8AC3E}">
        <p14:creationId xmlns:p14="http://schemas.microsoft.com/office/powerpoint/2010/main" val="143165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593839"/>
          </a:xfrm>
          <a:prstGeom prst="rect">
            <a:avLst/>
          </a:prstGeom>
          <a:noFill/>
          <a:ln w="9525">
            <a:noFill/>
            <a:miter lim="800000"/>
            <a:headEnd/>
            <a:tailEnd/>
          </a:ln>
        </p:spPr>
        <p:txBody>
          <a:bodyPr wrap="square">
            <a:prstTxWarp prst="textNoShape">
              <a:avLst/>
            </a:prstTxWarp>
            <a:spAutoFit/>
          </a:bodyPr>
          <a:lstStyle/>
          <a:p>
            <a:pPr>
              <a:lnSpc>
                <a:spcPct val="115000"/>
              </a:lnSpc>
              <a:spcAft>
                <a:spcPts val="0"/>
              </a:spcAft>
            </a:pPr>
            <a:r>
              <a:rPr lang="en-AU" sz="2600" b="1" baseline="30000" dirty="0">
                <a:solidFill>
                  <a:schemeClr val="bg1"/>
                </a:solidFill>
                <a:latin typeface="Times New Roman" charset="0"/>
                <a:ea typeface="Times New Roman" charset="0"/>
                <a:cs typeface="Times New Roman" charset="0"/>
              </a:rPr>
              <a:t>5 </a:t>
            </a:r>
            <a:r>
              <a:rPr lang="en-AU" sz="2600" dirty="0">
                <a:solidFill>
                  <a:schemeClr val="bg1"/>
                </a:solidFill>
                <a:latin typeface="Times New Roman" charset="0"/>
                <a:ea typeface="Times New Roman" charset="0"/>
                <a:cs typeface="Times New Roman" charset="0"/>
              </a:rPr>
              <a:t>And on her forehead was written a name of mystery:  “Babylon the great, mother of prostitutes and of earth’s abominations.”  </a:t>
            </a:r>
            <a:r>
              <a:rPr lang="en-AU" sz="2600" b="1" baseline="30000" dirty="0">
                <a:solidFill>
                  <a:schemeClr val="bg1"/>
                </a:solidFill>
                <a:latin typeface="Times New Roman" charset="0"/>
                <a:ea typeface="Times New Roman" charset="0"/>
                <a:cs typeface="Times New Roman" charset="0"/>
              </a:rPr>
              <a:t>6 </a:t>
            </a:r>
            <a:r>
              <a:rPr lang="en-AU" sz="2600" dirty="0">
                <a:solidFill>
                  <a:schemeClr val="bg1"/>
                </a:solidFill>
                <a:latin typeface="Times New Roman" charset="0"/>
                <a:ea typeface="Times New Roman" charset="0"/>
                <a:cs typeface="Times New Roman" charset="0"/>
              </a:rPr>
              <a:t>And I saw the woman, drunk with the blood of the saints, the blood of the martyrs of Jesus. </a:t>
            </a:r>
            <a:endParaRPr lang="en-GB" sz="2600" dirty="0">
              <a:solidFill>
                <a:schemeClr val="bg1"/>
              </a:solidFill>
              <a:latin typeface="Times New Roman" charset="0"/>
              <a:ea typeface="Times New Roman" charset="0"/>
              <a:cs typeface="Times New Roman" charset="0"/>
            </a:endParaRPr>
          </a:p>
          <a:p>
            <a:pPr>
              <a:lnSpc>
                <a:spcPct val="115000"/>
              </a:lnSpc>
              <a:spcAft>
                <a:spcPts val="0"/>
              </a:spcAft>
            </a:pPr>
            <a:r>
              <a:rPr lang="en-AU" sz="2600" dirty="0">
                <a:solidFill>
                  <a:schemeClr val="bg1"/>
                </a:solidFill>
                <a:latin typeface="Times New Roman" charset="0"/>
                <a:ea typeface="Times New Roman" charset="0"/>
                <a:cs typeface="Times New Roman" charset="0"/>
              </a:rPr>
              <a:t> </a:t>
            </a:r>
            <a:endParaRPr lang="en-GB" sz="2600" dirty="0">
              <a:solidFill>
                <a:schemeClr val="bg1"/>
              </a:solidFill>
              <a:latin typeface="Times New Roman" charset="0"/>
              <a:ea typeface="Times New Roman" charset="0"/>
              <a:cs typeface="Times New Roman" charset="0"/>
            </a:endParaRPr>
          </a:p>
          <a:p>
            <a:r>
              <a:rPr lang="en-AU" sz="2600" dirty="0">
                <a:solidFill>
                  <a:schemeClr val="bg1"/>
                </a:solidFill>
                <a:latin typeface="Times New Roman" charset="0"/>
                <a:ea typeface="Times New Roman" charset="0"/>
                <a:cs typeface="Times New Roman" charset="0"/>
              </a:rPr>
              <a:t>When I saw her, I marvelled greatly.  </a:t>
            </a:r>
            <a:r>
              <a:rPr lang="en-AU" sz="2600" b="1" baseline="30000" dirty="0">
                <a:solidFill>
                  <a:schemeClr val="bg1"/>
                </a:solidFill>
                <a:latin typeface="Times New Roman" charset="0"/>
                <a:ea typeface="Times New Roman" charset="0"/>
                <a:cs typeface="Times New Roman" charset="0"/>
              </a:rPr>
              <a:t>7 </a:t>
            </a:r>
            <a:r>
              <a:rPr lang="en-AU" sz="2600" dirty="0">
                <a:solidFill>
                  <a:schemeClr val="bg1"/>
                </a:solidFill>
                <a:latin typeface="Times New Roman" charset="0"/>
                <a:ea typeface="Times New Roman" charset="0"/>
                <a:cs typeface="Times New Roman" charset="0"/>
              </a:rPr>
              <a:t>But the angel said to me, “Why do you marvel? I will tell you the mystery of the woman, and of the beast with seven heads and ten horns that carries her.  </a:t>
            </a:r>
            <a:r>
              <a:rPr lang="en-AU" sz="2600" b="1" baseline="30000" dirty="0">
                <a:solidFill>
                  <a:schemeClr val="bg1"/>
                </a:solidFill>
                <a:latin typeface="Times New Roman" charset="0"/>
                <a:ea typeface="Times New Roman" charset="0"/>
                <a:cs typeface="Times New Roman" charset="0"/>
              </a:rPr>
              <a:t>8 </a:t>
            </a:r>
            <a:r>
              <a:rPr lang="en-AU" sz="2600" dirty="0">
                <a:solidFill>
                  <a:schemeClr val="bg1"/>
                </a:solidFill>
                <a:latin typeface="Times New Roman" charset="0"/>
                <a:ea typeface="Times New Roman" charset="0"/>
                <a:cs typeface="Times New Roman" charset="0"/>
              </a:rPr>
              <a:t>The beast that you saw was, and is not, and is about to rise from the bottomless pit and go to destruction.  And the dwellers on earth whose names have not been written in the book of life from the foundation of the world will marvel to see the beast, because it was and is not and is to come. </a:t>
            </a:r>
            <a:endParaRPr lang="en-GB" sz="26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99135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576976"/>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600" b="1" baseline="30000" dirty="0">
                <a:solidFill>
                  <a:schemeClr val="bg1"/>
                </a:solidFill>
                <a:latin typeface="Times New Roman" charset="0"/>
                <a:ea typeface="Times New Roman" charset="0"/>
                <a:cs typeface="Times New Roman" charset="0"/>
              </a:rPr>
              <a:t>9 </a:t>
            </a:r>
            <a:r>
              <a:rPr lang="en-AU" sz="2600" dirty="0">
                <a:solidFill>
                  <a:schemeClr val="bg1"/>
                </a:solidFill>
                <a:latin typeface="Times New Roman" charset="0"/>
                <a:ea typeface="Times New Roman" charset="0"/>
                <a:cs typeface="Times New Roman" charset="0"/>
              </a:rPr>
              <a:t>This calls for a mind with wisdom:  the seven heads are seven mountains on which the woman is seated;  </a:t>
            </a:r>
            <a:r>
              <a:rPr lang="en-AU" sz="2600" b="1" baseline="30000" dirty="0">
                <a:solidFill>
                  <a:schemeClr val="bg1"/>
                </a:solidFill>
                <a:latin typeface="Times New Roman" charset="0"/>
                <a:ea typeface="Times New Roman" charset="0"/>
                <a:cs typeface="Times New Roman" charset="0"/>
              </a:rPr>
              <a:t>10 </a:t>
            </a:r>
            <a:r>
              <a:rPr lang="en-AU" sz="2600" dirty="0">
                <a:solidFill>
                  <a:schemeClr val="bg1"/>
                </a:solidFill>
                <a:latin typeface="Times New Roman" charset="0"/>
                <a:ea typeface="Times New Roman" charset="0"/>
                <a:cs typeface="Times New Roman" charset="0"/>
              </a:rPr>
              <a:t>they are also seven kings, five of whom have fallen, one is, the other has not yet come, and when he does come he must remain only a little while.  </a:t>
            </a:r>
            <a:r>
              <a:rPr lang="en-AU" sz="2600" b="1" baseline="30000" dirty="0">
                <a:solidFill>
                  <a:schemeClr val="bg1"/>
                </a:solidFill>
                <a:latin typeface="Times New Roman" charset="0"/>
                <a:ea typeface="Times New Roman" charset="0"/>
                <a:cs typeface="Times New Roman" charset="0"/>
              </a:rPr>
              <a:t>11 </a:t>
            </a:r>
            <a:r>
              <a:rPr lang="en-AU" sz="2600" dirty="0">
                <a:solidFill>
                  <a:schemeClr val="bg1"/>
                </a:solidFill>
                <a:latin typeface="Times New Roman" charset="0"/>
                <a:ea typeface="Times New Roman" charset="0"/>
                <a:cs typeface="Times New Roman" charset="0"/>
              </a:rPr>
              <a:t>As for the beast that was and is not, it is an eighth but it belongs to the seven, and it goes to destruction.  </a:t>
            </a:r>
            <a:r>
              <a:rPr lang="en-AU" sz="2600" b="1" baseline="30000" dirty="0">
                <a:solidFill>
                  <a:schemeClr val="bg1"/>
                </a:solidFill>
                <a:latin typeface="Times New Roman" charset="0"/>
                <a:ea typeface="Times New Roman" charset="0"/>
                <a:cs typeface="Times New Roman" charset="0"/>
              </a:rPr>
              <a:t>12 </a:t>
            </a:r>
            <a:r>
              <a:rPr lang="en-AU" sz="2600" dirty="0">
                <a:solidFill>
                  <a:schemeClr val="bg1"/>
                </a:solidFill>
                <a:latin typeface="Times New Roman" charset="0"/>
                <a:ea typeface="Times New Roman" charset="0"/>
                <a:cs typeface="Times New Roman" charset="0"/>
              </a:rPr>
              <a:t>And the ten horns that you saw are ten kings who have not yet received royal power, but they are to receive authority as kings for one hour, together with the beast.  </a:t>
            </a:r>
            <a:r>
              <a:rPr lang="en-AU" sz="2600" b="1" baseline="30000" dirty="0">
                <a:solidFill>
                  <a:schemeClr val="bg1"/>
                </a:solidFill>
                <a:latin typeface="Times New Roman" charset="0"/>
                <a:ea typeface="Times New Roman" charset="0"/>
                <a:cs typeface="Times New Roman" charset="0"/>
              </a:rPr>
              <a:t>13 </a:t>
            </a:r>
            <a:r>
              <a:rPr lang="en-AU" sz="2600" dirty="0">
                <a:solidFill>
                  <a:schemeClr val="bg1"/>
                </a:solidFill>
                <a:latin typeface="Times New Roman" charset="0"/>
                <a:ea typeface="Times New Roman" charset="0"/>
                <a:cs typeface="Times New Roman" charset="0"/>
              </a:rPr>
              <a:t>These are of one mind, and they hand over their power and authority to the beast.  </a:t>
            </a:r>
            <a:r>
              <a:rPr lang="en-AU" sz="2600" b="1" baseline="30000" dirty="0">
                <a:solidFill>
                  <a:schemeClr val="bg1"/>
                </a:solidFill>
                <a:latin typeface="Times New Roman" charset="0"/>
                <a:ea typeface="Times New Roman" charset="0"/>
                <a:cs typeface="Times New Roman" charset="0"/>
              </a:rPr>
              <a:t>14 </a:t>
            </a:r>
            <a:r>
              <a:rPr lang="en-AU" sz="2600" dirty="0">
                <a:solidFill>
                  <a:schemeClr val="bg1"/>
                </a:solidFill>
                <a:latin typeface="Times New Roman" charset="0"/>
                <a:ea typeface="Times New Roman" charset="0"/>
                <a:cs typeface="Times New Roman" charset="0"/>
              </a:rPr>
              <a:t>They will make war on the Lamb, and the Lamb will conquer them, for he is Lord of lords and King of kings, and those with him are called and chosen and faithful.” </a:t>
            </a:r>
            <a:endParaRPr lang="en-GB" sz="26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0442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007781"/>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1" baseline="30000" dirty="0">
                <a:solidFill>
                  <a:schemeClr val="bg1"/>
                </a:solidFill>
                <a:latin typeface="Times New Roman" charset="0"/>
                <a:ea typeface="Times New Roman" charset="0"/>
                <a:cs typeface="Times New Roman" charset="0"/>
              </a:rPr>
              <a:t>15 </a:t>
            </a:r>
            <a:r>
              <a:rPr lang="en-AU" sz="2800" dirty="0">
                <a:solidFill>
                  <a:schemeClr val="bg1"/>
                </a:solidFill>
                <a:latin typeface="Times New Roman" charset="0"/>
                <a:ea typeface="Times New Roman" charset="0"/>
                <a:cs typeface="Times New Roman" charset="0"/>
              </a:rPr>
              <a:t>And the angel said to me, “The waters that you saw, where the prostitute is seated, are peoples and multitudes and nations and languages.  </a:t>
            </a:r>
            <a:r>
              <a:rPr lang="en-AU" sz="2800" b="1" baseline="30000" dirty="0">
                <a:solidFill>
                  <a:schemeClr val="bg1"/>
                </a:solidFill>
                <a:latin typeface="Times New Roman" charset="0"/>
                <a:ea typeface="Times New Roman" charset="0"/>
                <a:cs typeface="Times New Roman" charset="0"/>
              </a:rPr>
              <a:t>16 </a:t>
            </a:r>
            <a:r>
              <a:rPr lang="en-AU" sz="2800" dirty="0">
                <a:solidFill>
                  <a:schemeClr val="bg1"/>
                </a:solidFill>
                <a:latin typeface="Times New Roman" charset="0"/>
                <a:ea typeface="Times New Roman" charset="0"/>
                <a:cs typeface="Times New Roman" charset="0"/>
              </a:rPr>
              <a:t>And the ten horns that you saw, they and the beast will hate the prostitute.  They will make her desolate and naked, and devour her flesh and burn her up with fire, </a:t>
            </a:r>
            <a:r>
              <a:rPr lang="en-AU" sz="2800" b="1" baseline="30000" dirty="0">
                <a:solidFill>
                  <a:schemeClr val="bg1"/>
                </a:solidFill>
                <a:latin typeface="Times New Roman" charset="0"/>
                <a:ea typeface="Times New Roman" charset="0"/>
                <a:cs typeface="Times New Roman" charset="0"/>
              </a:rPr>
              <a:t>17 </a:t>
            </a:r>
            <a:r>
              <a:rPr lang="en-AU" sz="2800" dirty="0">
                <a:solidFill>
                  <a:schemeClr val="bg1"/>
                </a:solidFill>
                <a:latin typeface="Times New Roman" charset="0"/>
                <a:ea typeface="Times New Roman" charset="0"/>
                <a:cs typeface="Times New Roman" charset="0"/>
              </a:rPr>
              <a:t>for God has put it into their hearts to carry out his purpose by being of one mind and handing over their royal power to the beast, until the words of God are fulfilled.  </a:t>
            </a:r>
            <a:r>
              <a:rPr lang="en-AU" sz="2800" b="1" baseline="30000" dirty="0">
                <a:solidFill>
                  <a:schemeClr val="bg1"/>
                </a:solidFill>
                <a:latin typeface="Times New Roman" charset="0"/>
                <a:ea typeface="Times New Roman" charset="0"/>
                <a:cs typeface="Times New Roman" charset="0"/>
              </a:rPr>
              <a:t>18 </a:t>
            </a:r>
            <a:r>
              <a:rPr lang="en-AU" sz="2800" dirty="0">
                <a:solidFill>
                  <a:schemeClr val="bg1"/>
                </a:solidFill>
                <a:latin typeface="Times New Roman" charset="0"/>
                <a:ea typeface="Times New Roman" charset="0"/>
                <a:cs typeface="Times New Roman" charset="0"/>
              </a:rPr>
              <a:t>And the woman that you saw is the great city that has dominion over the kings of the earth.” </a:t>
            </a:r>
            <a:endParaRPr lang="en-GB" sz="27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00032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12" y="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Revelation Chapter 17</a:t>
            </a:r>
          </a:p>
        </p:txBody>
      </p:sp>
      <p:sp>
        <p:nvSpPr>
          <p:cNvPr id="11" name="TextBox 10"/>
          <p:cNvSpPr txBox="1"/>
          <p:nvPr/>
        </p:nvSpPr>
        <p:spPr>
          <a:xfrm>
            <a:off x="65838" y="69726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The enemy of my enemy is </a:t>
            </a:r>
            <a:r>
              <a:rPr lang="en-US" sz="2300" b="1" u="sng" dirty="0" smtClean="0">
                <a:solidFill>
                  <a:srgbClr val="FFFF00"/>
                </a:solidFill>
                <a:latin typeface="Iowan Old Style Black"/>
                <a:cs typeface="Iowan Old Style Black"/>
              </a:rPr>
              <a:t>not</a:t>
            </a:r>
            <a:r>
              <a:rPr lang="en-US" sz="2300" dirty="0" smtClean="0">
                <a:solidFill>
                  <a:srgbClr val="FFFF00"/>
                </a:solidFill>
                <a:latin typeface="Iowan Old Style Black"/>
                <a:cs typeface="Iowan Old Style Black"/>
              </a:rPr>
              <a:t> my friend</a:t>
            </a:r>
          </a:p>
        </p:txBody>
      </p:sp>
      <p:sp>
        <p:nvSpPr>
          <p:cNvPr id="12" name="TextBox 11"/>
          <p:cNvSpPr txBox="1"/>
          <p:nvPr/>
        </p:nvSpPr>
        <p:spPr>
          <a:xfrm>
            <a:off x="36612" y="1633364"/>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City “Babylon”</a:t>
            </a:r>
          </a:p>
        </p:txBody>
      </p:sp>
    </p:spTree>
    <p:extLst>
      <p:ext uri="{BB962C8B-B14F-4D97-AF65-F5344CB8AC3E}">
        <p14:creationId xmlns:p14="http://schemas.microsoft.com/office/powerpoint/2010/main" val="12037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e/ed/N-Mesopotamia_and_Syria_english.svg/1280px-N-Mesopotamia_and_Syria_english.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8073728" cy="57038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5220072" y="3721596"/>
            <a:ext cx="288032" cy="1584176"/>
          </a:xfrm>
          <a:prstGeom prst="straightConnector1">
            <a:avLst/>
          </a:prstGeom>
          <a:ln>
            <a:solidFill>
              <a:srgbClr val="FFFF00"/>
            </a:solidFill>
            <a:tailEnd type="triangle" w="lg"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48424" y="5305772"/>
            <a:ext cx="1075704" cy="369332"/>
          </a:xfrm>
          <a:prstGeom prst="rect">
            <a:avLst/>
          </a:prstGeom>
          <a:solidFill>
            <a:schemeClr val="tx1">
              <a:alpha val="28000"/>
            </a:schemeClr>
          </a:solidFill>
        </p:spPr>
        <p:txBody>
          <a:bodyPr wrap="square" rtlCol="0">
            <a:spAutoFit/>
          </a:bodyPr>
          <a:lstStyle/>
          <a:p>
            <a:pPr algn="ctr"/>
            <a:r>
              <a:rPr lang="en-US" smtClean="0">
                <a:solidFill>
                  <a:srgbClr val="FFFF00"/>
                </a:solidFill>
              </a:rPr>
              <a:t>Babylon</a:t>
            </a:r>
            <a:endParaRPr lang="en-US">
              <a:solidFill>
                <a:srgbClr val="FFFF00"/>
              </a:solidFill>
            </a:endParaRPr>
          </a:p>
        </p:txBody>
      </p:sp>
      <p:sp>
        <p:nvSpPr>
          <p:cNvPr id="8" name="Rounded Rectangle 7"/>
          <p:cNvSpPr/>
          <p:nvPr/>
        </p:nvSpPr>
        <p:spPr>
          <a:xfrm>
            <a:off x="5436096" y="3577580"/>
            <a:ext cx="144016" cy="144016"/>
          </a:xfrm>
          <a:prstGeom prst="roundRect">
            <a:avLst/>
          </a:prstGeom>
          <a:gradFill>
            <a:gsLst>
              <a:gs pos="10000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73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12" y="0"/>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Revelation Chapter 17</a:t>
            </a:r>
          </a:p>
        </p:txBody>
      </p:sp>
      <p:sp>
        <p:nvSpPr>
          <p:cNvPr id="15" name="TextBox 14"/>
          <p:cNvSpPr txBox="1"/>
          <p:nvPr/>
        </p:nvSpPr>
        <p:spPr>
          <a:xfrm>
            <a:off x="0" y="1057300"/>
            <a:ext cx="9114773" cy="769441"/>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The birth place of civilisation.</a:t>
            </a:r>
          </a:p>
          <a:p>
            <a:pPr marL="342900" indent="-342900">
              <a:buFont typeface="Arial" charset="0"/>
              <a:buChar char="•"/>
            </a:pPr>
            <a:r>
              <a:rPr lang="en-AU" sz="2200" spc="120" dirty="0" smtClean="0">
                <a:solidFill>
                  <a:schemeClr val="bg1"/>
                </a:solidFill>
                <a:latin typeface="Times New Roman"/>
                <a:cs typeface="Times New Roman"/>
              </a:rPr>
              <a:t>The centre of power, influence &amp; affluence</a:t>
            </a:r>
          </a:p>
        </p:txBody>
      </p:sp>
      <p:sp>
        <p:nvSpPr>
          <p:cNvPr id="11" name="TextBox 10"/>
          <p:cNvSpPr txBox="1"/>
          <p:nvPr/>
        </p:nvSpPr>
        <p:spPr>
          <a:xfrm>
            <a:off x="36612" y="393901"/>
            <a:ext cx="9078162" cy="446276"/>
          </a:xfrm>
          <a:prstGeom prst="rect">
            <a:avLst/>
          </a:prstGeom>
          <a:noFill/>
        </p:spPr>
        <p:txBody>
          <a:bodyPr wrap="square" rtlCol="0">
            <a:spAutoFit/>
          </a:bodyPr>
          <a:lstStyle/>
          <a:p>
            <a:pPr algn="ctr"/>
            <a:r>
              <a:rPr lang="en-US" sz="2300" dirty="0" smtClean="0">
                <a:solidFill>
                  <a:srgbClr val="FFFF00"/>
                </a:solidFill>
                <a:latin typeface="Iowan Old Style Black"/>
                <a:cs typeface="Iowan Old Style Black"/>
              </a:rPr>
              <a:t>The enemy of my enemy is </a:t>
            </a:r>
            <a:r>
              <a:rPr lang="en-US" sz="2300" b="1" u="sng" dirty="0" smtClean="0">
                <a:solidFill>
                  <a:srgbClr val="FFFF00"/>
                </a:solidFill>
                <a:latin typeface="Iowan Old Style Black"/>
                <a:cs typeface="Iowan Old Style Black"/>
              </a:rPr>
              <a:t>not</a:t>
            </a:r>
            <a:r>
              <a:rPr lang="en-US" sz="2300" dirty="0" smtClean="0">
                <a:solidFill>
                  <a:srgbClr val="FFFF00"/>
                </a:solidFill>
                <a:latin typeface="Iowan Old Style Black"/>
                <a:cs typeface="Iowan Old Style Black"/>
              </a:rPr>
              <a:t> my friend</a:t>
            </a:r>
          </a:p>
        </p:txBody>
      </p:sp>
      <p:sp>
        <p:nvSpPr>
          <p:cNvPr id="12" name="TextBox 11"/>
          <p:cNvSpPr txBox="1"/>
          <p:nvPr/>
        </p:nvSpPr>
        <p:spPr>
          <a:xfrm>
            <a:off x="0" y="769268"/>
            <a:ext cx="9078162" cy="446276"/>
          </a:xfrm>
          <a:prstGeom prst="rect">
            <a:avLst/>
          </a:prstGeom>
          <a:noFill/>
        </p:spPr>
        <p:txBody>
          <a:bodyPr wrap="square" rtlCol="0">
            <a:spAutoFit/>
          </a:bodyPr>
          <a:lstStyle/>
          <a:p>
            <a:r>
              <a:rPr lang="en-US" sz="2300" dirty="0" smtClean="0">
                <a:solidFill>
                  <a:srgbClr val="FFFF00"/>
                </a:solidFill>
                <a:latin typeface="Times New Roman" charset="0"/>
                <a:ea typeface="Times New Roman" charset="0"/>
                <a:cs typeface="Times New Roman" charset="0"/>
              </a:rPr>
              <a:t>The Great Prostitute   =   The Great </a:t>
            </a:r>
            <a:r>
              <a:rPr lang="en-AU" sz="2300" dirty="0" smtClean="0">
                <a:solidFill>
                  <a:srgbClr val="FFFF00"/>
                </a:solidFill>
                <a:latin typeface="Times New Roman" charset="0"/>
                <a:ea typeface="Times New Roman" charset="0"/>
                <a:cs typeface="Times New Roman" charset="0"/>
              </a:rPr>
              <a:t>City  </a:t>
            </a:r>
            <a:r>
              <a:rPr lang="en-US" sz="2300" dirty="0" smtClean="0">
                <a:solidFill>
                  <a:srgbClr val="FFFF00"/>
                </a:solidFill>
                <a:latin typeface="Times New Roman" charset="0"/>
                <a:ea typeface="Times New Roman" charset="0"/>
                <a:cs typeface="Times New Roman" charset="0"/>
              </a:rPr>
              <a:t> “</a:t>
            </a:r>
            <a:r>
              <a:rPr lang="en-US" sz="2300" u="sng" dirty="0" smtClean="0">
                <a:solidFill>
                  <a:srgbClr val="FFFF00"/>
                </a:solidFill>
                <a:latin typeface="Times New Roman" charset="0"/>
                <a:ea typeface="Times New Roman" charset="0"/>
                <a:cs typeface="Times New Roman" charset="0"/>
              </a:rPr>
              <a:t>Babylon</a:t>
            </a:r>
            <a:r>
              <a:rPr lang="en-US" sz="2300" dirty="0" smtClean="0">
                <a:solidFill>
                  <a:srgbClr val="FFFF00"/>
                </a:solidFill>
                <a:latin typeface="Times New Roman" charset="0"/>
                <a:ea typeface="Times New Roman" charset="0"/>
                <a:cs typeface="Times New Roman" charset="0"/>
              </a:rPr>
              <a:t>”</a:t>
            </a:r>
          </a:p>
        </p:txBody>
      </p:sp>
      <p:sp>
        <p:nvSpPr>
          <p:cNvPr id="7" name="TextBox 6"/>
          <p:cNvSpPr txBox="1"/>
          <p:nvPr/>
        </p:nvSpPr>
        <p:spPr>
          <a:xfrm>
            <a:off x="8184" y="1777380"/>
            <a:ext cx="9078162" cy="446276"/>
          </a:xfrm>
          <a:prstGeom prst="rect">
            <a:avLst/>
          </a:prstGeom>
          <a:noFill/>
        </p:spPr>
        <p:txBody>
          <a:bodyPr wrap="square" rtlCol="0">
            <a:spAutoFit/>
          </a:bodyPr>
          <a:lstStyle/>
          <a:p>
            <a:r>
              <a:rPr lang="en-AU" sz="2300" dirty="0" smtClean="0">
                <a:solidFill>
                  <a:srgbClr val="FFFF00"/>
                </a:solidFill>
                <a:latin typeface="Times New Roman" charset="0"/>
                <a:ea typeface="Times New Roman" charset="0"/>
                <a:cs typeface="Times New Roman" charset="0"/>
              </a:rPr>
              <a:t>Biblically, Babylon represents Civilisation against God</a:t>
            </a:r>
          </a:p>
        </p:txBody>
      </p:sp>
      <p:sp>
        <p:nvSpPr>
          <p:cNvPr id="8" name="TextBox 7"/>
          <p:cNvSpPr txBox="1"/>
          <p:nvPr/>
        </p:nvSpPr>
        <p:spPr>
          <a:xfrm>
            <a:off x="61167" y="2134479"/>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Pride</a:t>
            </a:r>
          </a:p>
        </p:txBody>
      </p:sp>
      <p:sp>
        <p:nvSpPr>
          <p:cNvPr id="9" name="TextBox 8"/>
          <p:cNvSpPr txBox="1"/>
          <p:nvPr/>
        </p:nvSpPr>
        <p:spPr>
          <a:xfrm>
            <a:off x="8184" y="2517767"/>
            <a:ext cx="9106589" cy="1107996"/>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Putting one’s self in the place of God</a:t>
            </a:r>
          </a:p>
          <a:p>
            <a:pPr marL="342900" indent="-342900">
              <a:buFont typeface="Arial" charset="0"/>
              <a:buChar char="•"/>
            </a:pPr>
            <a:r>
              <a:rPr lang="en-AU" sz="2200" spc="120" dirty="0" smtClean="0">
                <a:solidFill>
                  <a:schemeClr val="bg1"/>
                </a:solidFill>
                <a:latin typeface="Times New Roman"/>
                <a:cs typeface="Times New Roman"/>
              </a:rPr>
              <a:t>Narcissism (self-importance;  self-entitlement; disregard of others)</a:t>
            </a:r>
          </a:p>
          <a:p>
            <a:pPr marL="342900" indent="-342900">
              <a:buFont typeface="Arial" charset="0"/>
              <a:buChar char="•"/>
            </a:pPr>
            <a:r>
              <a:rPr lang="en-AU" sz="2200" spc="120" dirty="0" smtClean="0">
                <a:solidFill>
                  <a:schemeClr val="bg1"/>
                </a:solidFill>
                <a:latin typeface="Times New Roman"/>
                <a:cs typeface="Times New Roman"/>
              </a:rPr>
              <a:t>Hedonism (self-indulgence in luxuries &amp; pleasures)</a:t>
            </a:r>
          </a:p>
        </p:txBody>
      </p:sp>
      <p:sp>
        <p:nvSpPr>
          <p:cNvPr id="13" name="TextBox 12"/>
          <p:cNvSpPr txBox="1"/>
          <p:nvPr/>
        </p:nvSpPr>
        <p:spPr>
          <a:xfrm>
            <a:off x="1403648" y="2120853"/>
            <a:ext cx="1800199" cy="430887"/>
          </a:xfrm>
          <a:prstGeom prst="rect">
            <a:avLst/>
          </a:prstGeom>
          <a:noFill/>
        </p:spPr>
        <p:txBody>
          <a:bodyPr wrap="square" rtlCol="0">
            <a:spAutoFit/>
          </a:bodyPr>
          <a:lstStyle/>
          <a:p>
            <a:pPr marL="342900" indent="-342900">
              <a:buFont typeface="Arial" charset="0"/>
              <a:buChar char="•"/>
            </a:pPr>
            <a:r>
              <a:rPr lang="en-AU" sz="2200" spc="120" dirty="0" smtClean="0">
                <a:solidFill>
                  <a:schemeClr val="bg1"/>
                </a:solidFill>
                <a:latin typeface="Times New Roman"/>
                <a:cs typeface="Times New Roman"/>
              </a:rPr>
              <a:t>Wealth</a:t>
            </a:r>
          </a:p>
        </p:txBody>
      </p:sp>
      <p:sp>
        <p:nvSpPr>
          <p:cNvPr id="2" name="Rectangle 1"/>
          <p:cNvSpPr/>
          <p:nvPr/>
        </p:nvSpPr>
        <p:spPr>
          <a:xfrm>
            <a:off x="2969927" y="2120852"/>
            <a:ext cx="1297150"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Greed</a:t>
            </a:r>
            <a:endParaRPr lang="en-AU" sz="2200" spc="120" dirty="0">
              <a:solidFill>
                <a:srgbClr val="FFFFFF"/>
              </a:solidFill>
              <a:latin typeface="Times New Roman"/>
              <a:cs typeface="Times New Roman"/>
            </a:endParaRPr>
          </a:p>
        </p:txBody>
      </p:sp>
      <p:sp>
        <p:nvSpPr>
          <p:cNvPr id="3" name="Rectangle 2"/>
          <p:cNvSpPr/>
          <p:nvPr/>
        </p:nvSpPr>
        <p:spPr>
          <a:xfrm>
            <a:off x="4338760" y="2130342"/>
            <a:ext cx="2623539"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Self-Sufficiency</a:t>
            </a:r>
            <a:endParaRPr lang="en-AU" sz="2200" spc="120" dirty="0">
              <a:solidFill>
                <a:srgbClr val="FFFFFF"/>
              </a:solidFill>
              <a:latin typeface="Times New Roman"/>
              <a:cs typeface="Times New Roman"/>
            </a:endParaRPr>
          </a:p>
        </p:txBody>
      </p:sp>
      <p:sp>
        <p:nvSpPr>
          <p:cNvPr id="4" name="Rectangle 3"/>
          <p:cNvSpPr/>
          <p:nvPr/>
        </p:nvSpPr>
        <p:spPr>
          <a:xfrm>
            <a:off x="6888613" y="2148107"/>
            <a:ext cx="1955985" cy="430887"/>
          </a:xfrm>
          <a:prstGeom prst="rect">
            <a:avLst/>
          </a:prstGeom>
        </p:spPr>
        <p:txBody>
          <a:bodyPr wrap="none">
            <a:spAutoFit/>
          </a:bodyPr>
          <a:lstStyle/>
          <a:p>
            <a:pPr marL="342900" lvl="0" indent="-342900">
              <a:buFont typeface="Arial" charset="0"/>
              <a:buChar char="•"/>
            </a:pPr>
            <a:r>
              <a:rPr lang="en-AU" sz="2200" spc="120">
                <a:solidFill>
                  <a:srgbClr val="FFFFFF"/>
                </a:solidFill>
                <a:latin typeface="Times New Roman"/>
                <a:cs typeface="Times New Roman"/>
              </a:rPr>
              <a:t>Immorality</a:t>
            </a:r>
            <a:endParaRPr lang="en-AU" sz="2200" spc="120" dirty="0">
              <a:solidFill>
                <a:srgbClr val="FFFFFF"/>
              </a:solidFill>
              <a:latin typeface="Times New Roman"/>
              <a:cs typeface="Times New Roman"/>
            </a:endParaRPr>
          </a:p>
        </p:txBody>
      </p:sp>
      <p:sp>
        <p:nvSpPr>
          <p:cNvPr id="14" name="Rectangle 13"/>
          <p:cNvSpPr/>
          <p:nvPr/>
        </p:nvSpPr>
        <p:spPr>
          <a:xfrm>
            <a:off x="5872614" y="2517767"/>
            <a:ext cx="1548501" cy="430887"/>
          </a:xfrm>
          <a:prstGeom prst="rect">
            <a:avLst/>
          </a:prstGeom>
        </p:spPr>
        <p:txBody>
          <a:bodyPr wrap="none">
            <a:spAutoFit/>
          </a:bodyPr>
          <a:lstStyle/>
          <a:p>
            <a:pPr marL="342900" lvl="0" indent="-342900">
              <a:buFont typeface="Arial" charset="0"/>
              <a:buChar char="•"/>
            </a:pPr>
            <a:r>
              <a:rPr lang="en-AU" sz="2200" spc="120" dirty="0" smtClean="0">
                <a:solidFill>
                  <a:srgbClr val="FFFFFF"/>
                </a:solidFill>
                <a:latin typeface="Times New Roman"/>
                <a:cs typeface="Times New Roman"/>
              </a:rPr>
              <a:t>Idolatry</a:t>
            </a:r>
            <a:endParaRPr lang="en-AU" sz="2200" spc="120" dirty="0">
              <a:solidFill>
                <a:srgbClr val="FFFFFF"/>
              </a:solidFill>
              <a:latin typeface="Times New Roman"/>
              <a:cs typeface="Times New Roman"/>
            </a:endParaRPr>
          </a:p>
        </p:txBody>
      </p:sp>
      <p:sp>
        <p:nvSpPr>
          <p:cNvPr id="16" name="TextBox 15"/>
          <p:cNvSpPr txBox="1"/>
          <p:nvPr/>
        </p:nvSpPr>
        <p:spPr>
          <a:xfrm>
            <a:off x="36612" y="3625763"/>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Tower of Babel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aimed to make a name for themselves and rise to God’s level</a:t>
            </a:r>
          </a:p>
        </p:txBody>
      </p:sp>
      <p:sp>
        <p:nvSpPr>
          <p:cNvPr id="17" name="TextBox 16"/>
          <p:cNvSpPr txBox="1"/>
          <p:nvPr/>
        </p:nvSpPr>
        <p:spPr>
          <a:xfrm>
            <a:off x="36612" y="3947129"/>
            <a:ext cx="9078162" cy="430887"/>
          </a:xfrm>
          <a:prstGeom prst="rect">
            <a:avLst/>
          </a:prstGeom>
          <a:noFill/>
        </p:spPr>
        <p:txBody>
          <a:bodyPr wrap="square" rtlCol="0">
            <a:spAutoFit/>
          </a:bodyPr>
          <a:lstStyle/>
          <a:p>
            <a:r>
              <a:rPr lang="en-AU" sz="2200" dirty="0" smtClean="0">
                <a:solidFill>
                  <a:srgbClr val="FFFF00"/>
                </a:solidFill>
                <a:latin typeface="Times New Roman" charset="0"/>
                <a:ea typeface="Times New Roman" charset="0"/>
                <a:cs typeface="Times New Roman" charset="0"/>
              </a:rPr>
              <a:t>King Nebuchadnezzar </a:t>
            </a:r>
            <a:r>
              <a:rPr lang="mr-IN" sz="2200" dirty="0" smtClean="0">
                <a:solidFill>
                  <a:srgbClr val="FFFF00"/>
                </a:solidFill>
                <a:latin typeface="Times New Roman" charset="0"/>
                <a:ea typeface="Times New Roman" charset="0"/>
                <a:cs typeface="Times New Roman" charset="0"/>
              </a:rPr>
              <a:t>–</a:t>
            </a:r>
            <a:r>
              <a:rPr lang="en-AU" sz="2200" dirty="0" smtClean="0">
                <a:solidFill>
                  <a:schemeClr val="bg1"/>
                </a:solidFill>
                <a:latin typeface="Times New Roman" charset="0"/>
                <a:ea typeface="Times New Roman" charset="0"/>
                <a:cs typeface="Times New Roman" charset="0"/>
              </a:rPr>
              <a:t> Set himself up as a God to be praised and worshipped</a:t>
            </a:r>
          </a:p>
        </p:txBody>
      </p:sp>
      <p:sp>
        <p:nvSpPr>
          <p:cNvPr id="18" name="Rectangle 17"/>
          <p:cNvSpPr/>
          <p:nvPr/>
        </p:nvSpPr>
        <p:spPr>
          <a:xfrm>
            <a:off x="5650529" y="1127115"/>
            <a:ext cx="3493471" cy="430887"/>
          </a:xfrm>
          <a:prstGeom prst="rect">
            <a:avLst/>
          </a:prstGeom>
        </p:spPr>
        <p:txBody>
          <a:bodyPr wrap="square">
            <a:spAutoFit/>
          </a:bodyPr>
          <a:lstStyle/>
          <a:p>
            <a:pPr marL="342900" lvl="0" indent="-342900">
              <a:buFont typeface="Arial" charset="0"/>
              <a:buChar char="•"/>
            </a:pPr>
            <a:r>
              <a:rPr lang="en-AU" sz="2200" spc="120" dirty="0" smtClean="0">
                <a:solidFill>
                  <a:srgbClr val="FFFFFF"/>
                </a:solidFill>
                <a:latin typeface="Times New Roman"/>
                <a:cs typeface="Times New Roman"/>
              </a:rPr>
              <a:t>A World Superpower</a:t>
            </a:r>
            <a:endParaRPr lang="en-AU" sz="2200" spc="120" dirty="0">
              <a:solidFill>
                <a:srgbClr val="FFFFFF"/>
              </a:solidFill>
              <a:latin typeface="Times New Roman"/>
              <a:cs typeface="Times New Roman"/>
            </a:endParaRPr>
          </a:p>
        </p:txBody>
      </p:sp>
    </p:spTree>
    <p:extLst>
      <p:ext uri="{BB962C8B-B14F-4D97-AF65-F5344CB8AC3E}">
        <p14:creationId xmlns:p14="http://schemas.microsoft.com/office/powerpoint/2010/main" val="13085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3065455"/>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800" baseline="30000" dirty="0">
                <a:solidFill>
                  <a:schemeClr val="bg1"/>
                </a:solidFill>
                <a:latin typeface="Comic Sans MS" charset="0"/>
                <a:ea typeface="Arial" charset="0"/>
                <a:cs typeface="Times New Roman" charset="0"/>
              </a:rPr>
              <a:t>Daniel 5:</a:t>
            </a:r>
            <a:r>
              <a:rPr lang="en-AU" sz="2800" b="1" baseline="30000" dirty="0">
                <a:solidFill>
                  <a:schemeClr val="bg1"/>
                </a:solidFill>
                <a:latin typeface="Comic Sans MS" charset="0"/>
                <a:ea typeface="Arial" charset="0"/>
                <a:cs typeface="Arial" charset="0"/>
              </a:rPr>
              <a:t>5 </a:t>
            </a:r>
            <a:r>
              <a:rPr lang="en-AU" sz="2800" dirty="0">
                <a:solidFill>
                  <a:schemeClr val="bg1"/>
                </a:solidFill>
                <a:latin typeface="Comic Sans MS" charset="0"/>
                <a:ea typeface="Arial" charset="0"/>
                <a:cs typeface="Times New Roman" charset="0"/>
              </a:rPr>
              <a:t>Immediately the fingers of a human hand appeared and wrote on the plaster of the wall of the king’s palace, opposite the lampstand.  And the king saw the hand as it wrote.  </a:t>
            </a:r>
            <a:r>
              <a:rPr lang="en-AU" sz="2800" b="1" baseline="30000" dirty="0">
                <a:solidFill>
                  <a:schemeClr val="bg1"/>
                </a:solidFill>
                <a:latin typeface="Comic Sans MS" charset="0"/>
                <a:ea typeface="Arial" charset="0"/>
                <a:cs typeface="Arial" charset="0"/>
              </a:rPr>
              <a:t>6 </a:t>
            </a:r>
            <a:r>
              <a:rPr lang="en-AU" sz="2800" dirty="0">
                <a:solidFill>
                  <a:schemeClr val="bg1"/>
                </a:solidFill>
                <a:latin typeface="Comic Sans MS" charset="0"/>
                <a:ea typeface="Arial" charset="0"/>
                <a:cs typeface="Times New Roman" charset="0"/>
              </a:rPr>
              <a:t>Then the king’s colour changed, and his thoughts alarmed him; his limbs gave way, and his knees knocked together.</a:t>
            </a:r>
            <a:r>
              <a:rPr lang="en-GB" sz="2800" dirty="0">
                <a:solidFill>
                  <a:schemeClr val="bg1"/>
                </a:solidFill>
              </a:rPr>
              <a:t> </a:t>
            </a:r>
            <a:endParaRPr lang="en-GB" sz="26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7053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41520</TotalTime>
  <Words>757</Words>
  <Application>Microsoft Macintosh PowerPoint</Application>
  <PresentationFormat>On-screen Show (16:10)</PresentationFormat>
  <Paragraphs>165</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Comic Sans MS</vt:lpstr>
      <vt:lpstr>Iowan Old Style Black</vt: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518</cp:revision>
  <cp:lastPrinted>2017-07-21T01:01:02Z</cp:lastPrinted>
  <dcterms:created xsi:type="dcterms:W3CDTF">2016-11-04T06:28:01Z</dcterms:created>
  <dcterms:modified xsi:type="dcterms:W3CDTF">2017-07-23T01:38:26Z</dcterms:modified>
</cp:coreProperties>
</file>